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F5B5-20B4-49A4-906D-5128885DB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B88D-15F3-4A97-9042-5077B9D84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014C1-EF9F-4756-BD50-DEF6A3D70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4F0F9-F208-495D-9CE6-FDCC943B3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52EFA-3339-40AA-B517-1D1591E3B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B3A1-7DC0-4814-BC72-D19D7F3DF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2CD2-7225-44DF-BCB5-CD7FFB615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906D-C74A-4D77-8016-E69F56D25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BB761-B5AD-4634-849A-749FB2ABE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7400-9B8F-47BE-92CE-A2A1F67D5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B740-1497-4F68-B024-C3714A36E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FF75F0-8532-4904-82AA-CDE4F749F3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ישעיה פרק מ, פס' א-ב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 smtClean="0"/>
              <a:t>גאולה נסתרת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מדוע צריך לשכנע את ירושלים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47750">
                <a:tc>
                  <a:txBody>
                    <a:bodyPr/>
                    <a:lstStyle/>
                    <a:p>
                      <a:pPr algn="r" rtl="1"/>
                      <a:r>
                        <a:rPr lang="he-IL" sz="3600" dirty="0" smtClean="0"/>
                        <a:t>התשובה</a:t>
                      </a:r>
                      <a:r>
                        <a:rPr lang="he-IL" sz="3600" baseline="0" dirty="0" smtClean="0"/>
                        <a:t> של ישעיהו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ציפיות</a:t>
                      </a:r>
                      <a:r>
                        <a:rPr lang="he-IL" sz="3200" baseline="0" dirty="0" smtClean="0"/>
                        <a:t> (</a:t>
                      </a:r>
                      <a:r>
                        <a:rPr lang="en-US" sz="3200" baseline="0" dirty="0" smtClean="0"/>
                        <a:t>expectations</a:t>
                      </a:r>
                      <a:r>
                        <a:rPr lang="he-IL" sz="3200" baseline="0" dirty="0" smtClean="0"/>
                        <a:t>)</a:t>
                      </a:r>
                    </a:p>
                    <a:p>
                      <a:pPr algn="r" rtl="1"/>
                      <a:r>
                        <a:rPr lang="he-IL" sz="3200" baseline="0" dirty="0" smtClean="0"/>
                        <a:t>שלא התקיימו</a:t>
                      </a:r>
                      <a:endParaRPr lang="en-US" sz="3200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i="0" kern="1200" dirty="0" smtClean="0">
                          <a:solidFill>
                            <a:schemeClr val="dk1"/>
                          </a:solidFill>
                          <a:latin typeface="Ezra SIL SR" pitchFamily="2" charset="-79"/>
                          <a:ea typeface="+mn-ea"/>
                          <a:cs typeface="Ezra SIL SR" pitchFamily="2" charset="-79"/>
                        </a:rPr>
                        <a:t> נַֽחֲמ֥וּ נַֽחֲמ֖וּ עַמִּ֑י יֹאמַ֖ר אֱלֹֽהֵיכֶֽם</a:t>
                      </a:r>
                      <a:endParaRPr lang="en-US" dirty="0">
                        <a:latin typeface="Ezra SIL SR" pitchFamily="2" charset="-79"/>
                        <a:cs typeface="Ezra SIL S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ירושלים</a:t>
                      </a:r>
                      <a:r>
                        <a:rPr lang="he-IL" baseline="0" dirty="0" smtClean="0"/>
                        <a:t> עדיין עניה – אין כסף לבנות את הבית המקדש</a:t>
                      </a:r>
                      <a:endParaRPr lang="en-US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i="0" kern="1200" dirty="0" smtClean="0">
                          <a:solidFill>
                            <a:schemeClr val="dk1"/>
                          </a:solidFill>
                          <a:latin typeface="Ezra SIL SR" pitchFamily="2" charset="-79"/>
                          <a:ea typeface="+mn-ea"/>
                          <a:cs typeface="Ezra SIL SR" pitchFamily="2" charset="-79"/>
                        </a:rPr>
                        <a:t>כִּ֤י לָֽקְחָה֙ מִיַּ֣ד יְהוָ֔ה כִּפְלַ֖יִם בְּכָל־חַטֹּאתֶֽיהָ</a:t>
                      </a:r>
                      <a:endParaRPr lang="en-US" dirty="0">
                        <a:latin typeface="Ezra SIL SR" pitchFamily="2" charset="-79"/>
                        <a:cs typeface="Ezra SIL S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עוד לא עברו 70 שנה, זאת לא הזמן לגאולה...</a:t>
                      </a:r>
                      <a:endParaRPr lang="en-US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rgbClr val="7030A0"/>
                          </a:solidFill>
                        </a:rPr>
                        <a:t>על</a:t>
                      </a:r>
                      <a:r>
                        <a:rPr lang="he-IL" baseline="0" dirty="0" smtClean="0">
                          <a:solidFill>
                            <a:srgbClr val="7030A0"/>
                          </a:solidFill>
                        </a:rPr>
                        <a:t> זה נלמד בפס' ג-ח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כורש</a:t>
                      </a:r>
                      <a:r>
                        <a:rPr lang="he-IL" baseline="0" dirty="0" smtClean="0"/>
                        <a:t> אמר לחזור לארץ-ישראל, אבל אולי ה' לא רוצה שנחזור....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/>
              <a:t>1205 211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681788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ניבא ירמיהו ליהודים בגלות בבל?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ירמיהו פרק כט, פס' י-יא:</a:t>
            </a:r>
            <a:r>
              <a:rPr lang="he-I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e-I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כִּֽי־כֹה֙ </a:t>
            </a:r>
            <a:r>
              <a:rPr lang="he-IL" dirty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אָמַ֣ר יְהוָ֔ה כִּ֠י לְפִ֞י מְלֹ֧את לְבָבֶ֛ל שִׁבְעִ֥ים 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שָׁנָ֖ה </a:t>
            </a:r>
            <a:r>
              <a:rPr lang="he-IL" dirty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אֶפְקֹ֣ד אֶתְכֶ֑ם וַהֲקִֽמֹתִ֤י עֲלֵיכֶם֙ אֶת־דְּבָרִ֣י הַטּ֔וֹב לְהָשִׁ֣יב אֶתְכֶ֔ם אֶל־הַמָּק֖וֹם הַזֶּֽה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׃ </a:t>
            </a:r>
            <a:endParaRPr lang="he-IL" dirty="0" smtClean="0">
              <a:solidFill>
                <a:schemeClr val="tx1"/>
              </a:solidFill>
              <a:latin typeface="Ezra SIL SR" pitchFamily="2" charset="-79"/>
              <a:cs typeface="+mj-cs"/>
            </a:endParaRPr>
          </a:p>
          <a:p>
            <a:pPr algn="r" rtl="1">
              <a:buNone/>
            </a:pPr>
            <a:r>
              <a:rPr lang="he-IL" dirty="0" smtClean="0">
                <a:latin typeface="Ezra SIL SR" pitchFamily="2" charset="-79"/>
                <a:cs typeface="+mj-cs"/>
              </a:rPr>
              <a:t>מהו "הדבר הטוב"</a:t>
            </a:r>
            <a:r>
              <a:rPr lang="en-US" dirty="0" smtClean="0">
                <a:latin typeface="Ezra SIL SR" pitchFamily="2" charset="-79"/>
                <a:cs typeface="+mj-cs"/>
              </a:rPr>
              <a:t> </a:t>
            </a:r>
            <a:r>
              <a:rPr lang="he-IL" dirty="0" smtClean="0">
                <a:latin typeface="Ezra SIL SR" pitchFamily="2" charset="-79"/>
                <a:cs typeface="+mj-cs"/>
              </a:rPr>
              <a:t>שה' יקים?</a:t>
            </a:r>
          </a:p>
          <a:p>
            <a:pPr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+mj-cs"/>
              </a:rPr>
              <a:t>מתי יקים ה' את "הדבר הטוב"</a:t>
            </a:r>
          </a:p>
          <a:p>
            <a:pPr algn="r" rtl="1">
              <a:buNone/>
            </a:pPr>
            <a:r>
              <a:rPr lang="he-IL" dirty="0" smtClean="0">
                <a:latin typeface="Ezra SIL SR" pitchFamily="2" charset="-79"/>
                <a:cs typeface="+mj-cs"/>
              </a:rPr>
              <a:t>להשיב = ?</a:t>
            </a:r>
          </a:p>
          <a:p>
            <a:pPr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+mj-cs"/>
              </a:rPr>
              <a:t>מהו "המקום הזה"?</a:t>
            </a:r>
            <a:endParaRPr lang="he-IL" dirty="0" smtClean="0">
              <a:solidFill>
                <a:schemeClr val="tx1"/>
              </a:solidFill>
              <a:latin typeface="Ezra SIL SR" pitchFamily="2" charset="-79"/>
              <a:cs typeface="Ezra SIL SR" pitchFamily="2" charset="-79"/>
            </a:endParaRPr>
          </a:p>
          <a:p>
            <a:pPr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׃</a:t>
            </a:r>
            <a:endParaRPr lang="en-US" dirty="0">
              <a:latin typeface="Ezra SIL SR" pitchFamily="2" charset="-79"/>
              <a:cs typeface="Ezra SIL SR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יתן ה' לעם בבבל?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יא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 כִּי֩ אָֽנֹכִ֨י יָדַ֜עְתִּי אֶת־הַמַּֽחֲשָׁבֹ֗ת אֲשֶׁ֧ר אָֽנֹכִ֛י חֹשֵׁ֥ב עֲלֵיכֶ֖ם נְאֻם־יְהוָ֑ה מַחְשְׁב֤וֹת שָׁלוֹם֙ וְלֹ֣א לְרָעָ֔ה לָתֵ֥ת לָכֶ֖ם אַֽחֲרִ֥ית וְתִקְוָֽה</a:t>
            </a:r>
          </a:p>
          <a:p>
            <a:pPr algn="r" rtl="1"/>
            <a:endParaRPr lang="he-IL" dirty="0">
              <a:latin typeface="Ezra SIL SR" pitchFamily="2" charset="-79"/>
              <a:cs typeface="Ezra SIL SR" pitchFamily="2" charset="-79"/>
            </a:endParaRPr>
          </a:p>
          <a:p>
            <a:pPr algn="r" rtl="1">
              <a:buNone/>
            </a:pPr>
            <a:r>
              <a:rPr lang="he-IL" dirty="0" smtClean="0">
                <a:latin typeface="Ezra SIL SR" pitchFamily="2" charset="-79"/>
                <a:cs typeface="+mj-cs"/>
              </a:rPr>
              <a:t>בבבל:</a:t>
            </a:r>
            <a:r>
              <a:rPr lang="en-US" dirty="0" smtClean="0">
                <a:latin typeface="Ezra SIL SR" pitchFamily="2" charset="-79"/>
                <a:cs typeface="+mj-cs"/>
              </a:rPr>
              <a:t> </a:t>
            </a:r>
            <a:r>
              <a:rPr lang="he-IL" dirty="0" smtClean="0">
                <a:latin typeface="Ezra SIL SR" pitchFamily="2" charset="-79"/>
                <a:cs typeface="+mj-cs"/>
              </a:rPr>
              <a:t>שלום, ולא רעה</a:t>
            </a:r>
          </a:p>
          <a:p>
            <a:pPr algn="r" rtl="1">
              <a:buNone/>
            </a:pPr>
            <a:r>
              <a:rPr lang="he-IL" dirty="0" smtClean="0">
                <a:latin typeface="Ezra SIL SR" pitchFamily="2" charset="-79"/>
                <a:cs typeface="+mj-cs"/>
              </a:rPr>
              <a:t>אחרי בבל:</a:t>
            </a:r>
            <a:r>
              <a:rPr lang="en-US" dirty="0" smtClean="0">
                <a:latin typeface="Ezra SIL SR" pitchFamily="2" charset="-79"/>
                <a:cs typeface="+mj-cs"/>
              </a:rPr>
              <a:t> </a:t>
            </a:r>
            <a:r>
              <a:rPr lang="he-IL" dirty="0" smtClean="0">
                <a:latin typeface="Ezra SIL SR" pitchFamily="2" charset="-79"/>
                <a:cs typeface="+mj-cs"/>
              </a:rPr>
              <a:t>אחרית, תקוה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he-IL" dirty="0" smtClean="0"/>
              <a:t>מה מצפים היהודים בבבל לראות כאשר תבא הגאולה?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באמת קרה?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he-IL" b="1" dirty="0" smtClean="0"/>
              <a:t>מלך חדש, בשם "כורש"  עלה למלוך בבבל בערך בשנת 539 לפנה''ס.</a:t>
            </a:r>
          </a:p>
          <a:p>
            <a:pPr algn="r" rtl="1">
              <a:buNone/>
            </a:pPr>
            <a:r>
              <a:rPr lang="he-IL" b="1" dirty="0" smtClean="0"/>
              <a:t>בשנת 538, כורש רצה "לקנות"</a:t>
            </a:r>
            <a:r>
              <a:rPr lang="en-US" b="1" dirty="0" smtClean="0"/>
              <a:t> </a:t>
            </a:r>
            <a:r>
              <a:rPr lang="he-IL" b="1" dirty="0" smtClean="0"/>
              <a:t>את הנאמנות של אנשים בארץ-ישראל ובסוריה, ולכן הוא הודיע:</a:t>
            </a:r>
          </a:p>
          <a:p>
            <a:pPr algn="r" rtl="1">
              <a:buNone/>
            </a:pPr>
            <a:r>
              <a:rPr lang="he-I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e-IL" dirty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כּ֤וֹרֶשׁ מַלְכָּא֙ שָׂ֣ם טְעֵ֔ם בֵּית־אֱלָהָ֥א דְנָ֖ה לִבְּנֵֽא׃ 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= </a:t>
            </a:r>
            <a:r>
              <a:rPr lang="he-I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כורש המלך נתן צו לבנות את בית אלהים זה. </a:t>
            </a:r>
            <a:r>
              <a:rPr lang="he-I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(מתוך עזרא, פרק ה, פס' יד)</a:t>
            </a:r>
          </a:p>
          <a:p>
            <a:pPr algn="l">
              <a:buNone/>
            </a:pPr>
            <a:r>
              <a:rPr lang="he-I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he-IL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>
              <a:buNone/>
            </a:pPr>
            <a:endParaRPr lang="he-IL" b="1" dirty="0">
              <a:latin typeface="Ezra SIL SR" pitchFamily="2" charset="-79"/>
              <a:cs typeface="Ezra SIL SR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עוד הודיע כורש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 algn="r" rtl="1"/>
            <a:r>
              <a:rPr lang="he-IL" b="1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יד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 וְ֠אַף מָֽאנַיָּ֣א דִֽי־בֵית־אֱלָהָא֮ דִּ֣י דַֽהֲבָ֣ה וְכַסְפָּא֒ </a:t>
            </a:r>
            <a:r>
              <a:rPr lang="he-I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(ואף הכלים של בית האלהים של זהב וכסף) 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דִּ֣י נְבֽוּכַדְנֶצַּ֗ר הַנְפֵּק֙ מִן־הֵֽיכְלָא֙ דִּ֣י בִֽירוּשְׁלֶ֔ם וְהֵיבֵ֣ל הִמּ֔וֹ לְהֵֽיכְלָ֖א דִּ֣י בָבֶ֑ל </a:t>
            </a:r>
            <a:r>
              <a:rPr lang="he-I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(אשר נבוכדנצר הוציא מן ההיכל אשר בירושלים והביא עמו להיכל בבבל) 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הַנְפֵּ֨ק הִמּ֜וֹ כּ֣וֹרֶשׁ מַלְכָּ֗א מִן־הֵֽיכְלָא֙ דִּ֣י בָבֶ֔ל וִיהִ֨יבוּ֙ לְשֵׁשְׁבַּצַּ֣ר שְׁמֵ֔הּ דִּ֥י פֶחָ֖ה שָׂמֵֽהּ </a:t>
            </a:r>
            <a:r>
              <a:rPr lang="he-I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(הוציא כורש המלך מן ההיכל בבבל ונתן אותם לששבצר, אשר שם אותו "מושל").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לא הודיע כורש!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האם יהודה היא מדינה עצמאית?</a:t>
            </a:r>
            <a:r>
              <a:rPr lang="en-US" dirty="0" smtClean="0"/>
              <a:t> </a:t>
            </a:r>
            <a:endParaRPr lang="he-IL" dirty="0" smtClean="0"/>
          </a:p>
          <a:p>
            <a:pPr algn="r" rtl="1"/>
            <a:r>
              <a:rPr lang="he-IL" dirty="0" smtClean="0"/>
              <a:t>האם ששבצר (מבית דוד) הוא מלך?</a:t>
            </a:r>
          </a:p>
          <a:p>
            <a:pPr algn="r" rtl="1"/>
            <a:r>
              <a:rPr lang="he-IL" dirty="0" smtClean="0"/>
              <a:t>מאיפה יש ליהודים כסף לבנות את בית המקדש?</a:t>
            </a:r>
          </a:p>
          <a:p>
            <a:pPr algn="r" rtl="1"/>
            <a:r>
              <a:rPr lang="he-IL" dirty="0" smtClean="0"/>
              <a:t>איך יבנו היהודים את הערים ואת הכלכלה בארץ-ישראל?</a:t>
            </a:r>
          </a:p>
          <a:p>
            <a:pPr algn="r" rtl="1"/>
            <a:r>
              <a:rPr lang="he-IL" dirty="0" smtClean="0"/>
              <a:t>האם מספיק זמן עבר מאז הגלות (עיין בירמיהו)</a:t>
            </a:r>
          </a:p>
          <a:p>
            <a:pPr algn="r" rtl="1">
              <a:buNone/>
            </a:pPr>
            <a:r>
              <a:rPr lang="he-IL" dirty="0" smtClean="0"/>
              <a:t>_________________________________</a:t>
            </a:r>
          </a:p>
          <a:p>
            <a:pPr algn="ctr" rtl="1">
              <a:buNone/>
            </a:pPr>
            <a:r>
              <a:rPr lang="he-IL" dirty="0" smtClean="0">
                <a:cs typeface="David Transparent" pitchFamily="2" charset="-79"/>
              </a:rPr>
              <a:t>האם זאת הגאולה???</a:t>
            </a:r>
            <a:endParaRPr lang="en-US" dirty="0">
              <a:cs typeface="David Transparent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מדוע העם צריך לדבר על לב ירושלים?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114800" cy="955675"/>
          </a:xfrm>
        </p:spPr>
        <p:txBody>
          <a:bodyPr/>
          <a:lstStyle/>
          <a:p>
            <a:pPr algn="r" rtl="1"/>
            <a:r>
              <a:rPr lang="he-IL" dirty="0" smtClean="0"/>
              <a:t>האם צריך לשכנע את האסיר לעזוב את בית הסוהר????</a:t>
            </a:r>
            <a:endParaRPr lang="en-US" dirty="0"/>
          </a:p>
        </p:txBody>
      </p:sp>
      <p:pic>
        <p:nvPicPr>
          <p:cNvPr id="7" name="Content Placeholder 6" descr="0060-0808-1818-2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2155990"/>
            <a:ext cx="3453940" cy="401620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מדוע ירושלים לא מוכנה להאמין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e-IL" dirty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כִּ֤י מָֽלְאָה֙ 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צְבָאָ֔הּ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 </a:t>
            </a:r>
            <a:r>
              <a:rPr lang="he-IL" dirty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כִּ֥י נִרְצָ֖ה </a:t>
            </a:r>
            <a:r>
              <a:rPr lang="he-IL" dirty="0" smtClean="0">
                <a:solidFill>
                  <a:schemeClr val="tx1"/>
                </a:solidFill>
                <a:latin typeface="Ezra SIL SR" pitchFamily="2" charset="-79"/>
                <a:cs typeface="Ezra SIL SR" pitchFamily="2" charset="-79"/>
              </a:rPr>
              <a:t>עֲו‍ֹנָ֑הּ</a:t>
            </a:r>
          </a:p>
          <a:p>
            <a:pPr algn="r" rtl="1"/>
            <a:endParaRPr lang="he-IL" dirty="0">
              <a:latin typeface="Ezra SIL SR" pitchFamily="2" charset="-79"/>
              <a:cs typeface="Ezra SIL SR" pitchFamily="2" charset="-79"/>
            </a:endParaRPr>
          </a:p>
          <a:p>
            <a:pPr algn="l"/>
            <a:r>
              <a:rPr lang="en-US" dirty="0" smtClean="0">
                <a:latin typeface="Ezra SIL SR" pitchFamily="2" charset="-79"/>
                <a:cs typeface="Ezra SIL SR" pitchFamily="2" charset="-79"/>
              </a:rPr>
              <a:t>Prophet: Jail sentence is over, time to go home. </a:t>
            </a:r>
          </a:p>
          <a:p>
            <a:pPr algn="l"/>
            <a:r>
              <a:rPr lang="en-US" dirty="0" smtClean="0">
                <a:latin typeface="Ezra SIL SR" pitchFamily="2" charset="-79"/>
                <a:cs typeface="Ezra SIL SR" pitchFamily="2" charset="-79"/>
              </a:rPr>
              <a:t>People/Jerusalem: I need convincing.</a:t>
            </a:r>
          </a:p>
          <a:p>
            <a:pPr algn="l">
              <a:buNone/>
            </a:pPr>
            <a:r>
              <a:rPr lang="en-US" dirty="0" smtClean="0">
                <a:latin typeface="Ezra SIL SR" pitchFamily="2" charset="-79"/>
                <a:cs typeface="Ezra SIL SR" pitchFamily="2" charset="-79"/>
              </a:rPr>
              <a:t>WHY???</a:t>
            </a:r>
            <a:endParaRPr lang="en-US" dirty="0">
              <a:latin typeface="Ezra SIL SR" pitchFamily="2" charset="-79"/>
              <a:cs typeface="Ezra SIL SR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224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ישעיה פרק מ, פס' א-ב</vt:lpstr>
      <vt:lpstr>1205 211 </vt:lpstr>
      <vt:lpstr>מה ניבא ירמיהו ליהודים בגלות בבל?</vt:lpstr>
      <vt:lpstr>מה יתן ה' לעם בבבל? </vt:lpstr>
      <vt:lpstr>מה מצפים היהודים בבבל לראות כאשר תבא הגאולה? </vt:lpstr>
      <vt:lpstr>מה באמת קרה?</vt:lpstr>
      <vt:lpstr>מה עוד הודיע כורש</vt:lpstr>
      <vt:lpstr>מה לא הודיע כורש!</vt:lpstr>
      <vt:lpstr>מדוע העם צריך לדבר על לב ירושלים? </vt:lpstr>
      <vt:lpstr>מדוע צריך לשכנע את ירושלים</vt:lpstr>
    </vt:vector>
  </TitlesOfParts>
  <Company>Yeshiva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1205 211 </dc:title>
  <dc:creator>Yeshiva</dc:creator>
  <cp:lastModifiedBy>Shawn-Zelig Aster</cp:lastModifiedBy>
  <cp:revision>5</cp:revision>
  <dcterms:created xsi:type="dcterms:W3CDTF">2009-08-30T17:25:12Z</dcterms:created>
  <dcterms:modified xsi:type="dcterms:W3CDTF">2012-08-02T02:28:48Z</dcterms:modified>
</cp:coreProperties>
</file>