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92B48-82DE-4E0E-AB14-B6A51CF6927E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AEA36-127C-40A7-AEB8-799954C816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הבדלים בין בית המקדש השני לבין  </a:t>
            </a:r>
            <a:br>
              <a:rPr lang="he-IL" dirty="0" smtClean="0"/>
            </a:br>
            <a:r>
              <a:rPr lang="he-IL" dirty="0" smtClean="0"/>
              <a:t>בית המקדש הראשון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ציפיות </a:t>
            </a:r>
            <a:r>
              <a:rPr lang="he-IL" smtClean="0"/>
              <a:t>שלא התגשמו </a:t>
            </a:r>
            <a:r>
              <a:rPr lang="he-IL" dirty="0" smtClean="0"/>
              <a:t>– מבוא לישעיה פרק ס'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dirty="0" smtClean="0"/>
              <a:t> מדוע הללו את ה'? האם בית המקדש נִבְנָה?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he-IL" dirty="0">
                <a:latin typeface="Ezra SIL SR" pitchFamily="2" charset="-79"/>
                <a:cs typeface="Ezra SIL SR" pitchFamily="2" charset="-79"/>
              </a:rPr>
              <a:t> </a:t>
            </a:r>
            <a:r>
              <a:rPr lang="he-IL" b="1" dirty="0">
                <a:latin typeface="Ezra SIL SR" pitchFamily="2" charset="-79"/>
                <a:cs typeface="Ezra SIL SR" pitchFamily="2" charset="-79"/>
              </a:rPr>
              <a:t>יא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 וַֽ֠יַּעֲנוּ בְּהַלֵּ֨ל וּבְהוֹדֹ֤ת לַֽיהוָה֙ כִּ֣י ט֔וֹב כִּֽי־לְעוֹלָ֥ם חַסְדּ֖וֹ עַל־יִשְׂרָאֵ֑ל </a:t>
            </a:r>
            <a:r>
              <a:rPr lang="he-IL" dirty="0" smtClean="0">
                <a:latin typeface="Ezra SIL SR" pitchFamily="2" charset="-79"/>
                <a:cs typeface="Ezra SIL SR" pitchFamily="2" charset="-79"/>
              </a:rPr>
              <a:t>            וְכָל־הָעָ֡ם 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הֵרִיעוּ֩ תְרוּעָ֨ה גְדוֹלָ֤ה בְהַלֵּל֙ </a:t>
            </a:r>
            <a:r>
              <a:rPr lang="he-IL" dirty="0" smtClean="0">
                <a:latin typeface="Ezra SIL SR" pitchFamily="2" charset="-79"/>
                <a:cs typeface="Ezra SIL SR" pitchFamily="2" charset="-79"/>
              </a:rPr>
              <a:t>לַֽיהוָ֔ה</a:t>
            </a:r>
          </a:p>
          <a:p>
            <a:pPr algn="r" rtl="1">
              <a:lnSpc>
                <a:spcPct val="200000"/>
              </a:lnSpc>
              <a:buNone/>
            </a:pPr>
            <a:endParaRPr lang="he-IL" dirty="0">
              <a:latin typeface="Ezra SIL SR" pitchFamily="2" charset="-79"/>
              <a:cs typeface="Ezra SIL SR" pitchFamily="2" charset="-79"/>
            </a:endParaRPr>
          </a:p>
          <a:p>
            <a:pPr algn="r" rtl="1">
              <a:lnSpc>
                <a:spcPct val="200000"/>
              </a:lnSpc>
            </a:pPr>
            <a:r>
              <a:rPr lang="he-IL" dirty="0" smtClean="0">
                <a:latin typeface="Ezra SIL SR" pitchFamily="2" charset="-79"/>
                <a:cs typeface="Ezra SIL SR" pitchFamily="2" charset="-79"/>
              </a:rPr>
              <a:t> 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עַ֖ל הוּסַ֥ד בֵּית־יְהוָֽה׃</a:t>
            </a:r>
            <a:endParaRPr lang="en-US" dirty="0">
              <a:latin typeface="Ezra SIL SR" pitchFamily="2" charset="-79"/>
              <a:cs typeface="Ezra SIL SR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 היו שתי התגובות ליסוד בית המקדש השני?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שמחה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Ezra SIL SR" pitchFamily="2" charset="-79"/>
                <a:cs typeface="Ezra SIL SR" pitchFamily="2" charset="-79"/>
              </a:rPr>
              <a:t>וְרַבִּ֛ים בִּתְרוּעָ֥ה בְשִׂמְחָ֖ה לְהָרִ֥ים קֽוֹל׃</a:t>
            </a:r>
          </a:p>
          <a:p>
            <a:pPr algn="r" rtl="1"/>
            <a:endParaRPr lang="he-IL" dirty="0">
              <a:latin typeface="Ezra SIL SR" pitchFamily="2" charset="-79"/>
              <a:cs typeface="Ezra SIL SR" pitchFamily="2" charset="-79"/>
            </a:endParaRPr>
          </a:p>
          <a:p>
            <a:pPr algn="r" rtl="1"/>
            <a:endParaRPr lang="he-IL" dirty="0" smtClean="0">
              <a:latin typeface="Ezra SIL SR" pitchFamily="2" charset="-79"/>
              <a:cs typeface="Ezra SIL SR" pitchFamily="2" charset="-79"/>
            </a:endParaRPr>
          </a:p>
          <a:p>
            <a:pPr algn="r" rtl="1"/>
            <a:endParaRPr lang="he-IL" dirty="0">
              <a:latin typeface="Ezra SIL SR" pitchFamily="2" charset="-79"/>
              <a:cs typeface="Ezra SIL SR" pitchFamily="2" charset="-79"/>
            </a:endParaRPr>
          </a:p>
          <a:p>
            <a:pPr algn="r" rtl="1"/>
            <a:endParaRPr lang="he-IL" dirty="0" smtClean="0">
              <a:latin typeface="Ezra SIL SR" pitchFamily="2" charset="-79"/>
              <a:cs typeface="Ezra SIL SR" pitchFamily="2" charset="-79"/>
            </a:endParaRPr>
          </a:p>
          <a:p>
            <a:pPr algn="r" rtl="1"/>
            <a:endParaRPr lang="he-IL" dirty="0">
              <a:latin typeface="Ezra SIL SR" pitchFamily="2" charset="-79"/>
              <a:cs typeface="Ezra SIL SR" pitchFamily="2" charset="-79"/>
            </a:endParaRPr>
          </a:p>
          <a:p>
            <a:pPr algn="r" rtl="1"/>
            <a:r>
              <a:rPr lang="he-IL" i="1" dirty="0" smtClean="0">
                <a:latin typeface="Ezra SIL SR" pitchFamily="2" charset="-79"/>
                <a:cs typeface="+mj-cs"/>
              </a:rPr>
              <a:t>מי הריע?</a:t>
            </a:r>
            <a:r>
              <a:rPr lang="en-US" i="1" dirty="0" smtClean="0">
                <a:latin typeface="Ezra SIL SR" pitchFamily="2" charset="-79"/>
                <a:cs typeface="+mj-cs"/>
              </a:rPr>
              <a:t> </a:t>
            </a:r>
            <a:r>
              <a:rPr lang="he-IL" i="1" dirty="0" smtClean="0">
                <a:latin typeface="Ezra SIL SR" pitchFamily="2" charset="-79"/>
                <a:cs typeface="+mj-cs"/>
              </a:rPr>
              <a:t>מדוע?</a:t>
            </a:r>
            <a:r>
              <a:rPr lang="he-IL" dirty="0" smtClean="0">
                <a:latin typeface="Ezra SIL SR" pitchFamily="2" charset="-79"/>
                <a:cs typeface="Ezra SIL SR" pitchFamily="2" charset="-79"/>
              </a:rPr>
              <a:t> 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he-IL" dirty="0" smtClean="0"/>
              <a:t>בכיה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he-IL" b="1" dirty="0">
                <a:latin typeface="Ezra SIL SR" pitchFamily="2" charset="-79"/>
                <a:cs typeface="Ezra SIL SR" pitchFamily="2" charset="-79"/>
              </a:rPr>
              <a:t>ב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 וְרַבִּ֡ים מֵהַכֹּֽהֲנִ֣ים וְהַלְוִיִּם֩ וְרָאשֵׁ֨י הָֽאָב֜וֹת הַזְּקֵנִ֗ים אֲשֶׁ֨ר רָא֜וּ אֶת־הַבַּ֤יִת הָֽרִאשׁוֹן֙ בְּיָסְד֔וֹ זֶ֤ה הַבַּ֨יִת֙ בְּעֵ֣ינֵיהֶ֔ם בֹּכִ֖ים בְּק֣וֹל </a:t>
            </a:r>
            <a:r>
              <a:rPr lang="he-IL" dirty="0" smtClean="0">
                <a:latin typeface="Ezra SIL SR" pitchFamily="2" charset="-79"/>
                <a:cs typeface="Ezra SIL SR" pitchFamily="2" charset="-79"/>
              </a:rPr>
              <a:t>גָּד֑וֹל</a:t>
            </a:r>
          </a:p>
          <a:p>
            <a:pPr algn="r" rtl="1">
              <a:lnSpc>
                <a:spcPct val="150000"/>
              </a:lnSpc>
            </a:pPr>
            <a:endParaRPr lang="he-IL" dirty="0">
              <a:latin typeface="Ezra SIL SR" pitchFamily="2" charset="-79"/>
              <a:cs typeface="Ezra SIL SR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i="1" dirty="0" smtClean="0">
                <a:latin typeface="Ezra SIL SR" pitchFamily="2" charset="-79"/>
                <a:cs typeface="+mj-cs"/>
              </a:rPr>
              <a:t>מי בכה?</a:t>
            </a:r>
            <a:r>
              <a:rPr lang="en-US" i="1" dirty="0" smtClean="0">
                <a:latin typeface="Ezra SIL SR" pitchFamily="2" charset="-79"/>
                <a:cs typeface="+mj-cs"/>
              </a:rPr>
              <a:t> </a:t>
            </a:r>
            <a:r>
              <a:rPr lang="he-IL" i="1" dirty="0" smtClean="0">
                <a:latin typeface="Ezra SIL SR" pitchFamily="2" charset="-79"/>
                <a:cs typeface="+mj-cs"/>
              </a:rPr>
              <a:t>מדוע?</a:t>
            </a:r>
            <a:endParaRPr lang="en-US" i="1" dirty="0">
              <a:latin typeface="Ezra SIL SR" pitchFamily="2" charset="-79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מדוע היה כל-כך קשה לבנות את בית המקדש השני?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305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1094678">
                <a:tc>
                  <a:txBody>
                    <a:bodyPr/>
                    <a:lstStyle/>
                    <a:p>
                      <a:pPr algn="ctr"/>
                      <a:r>
                        <a:rPr lang="he-IL" sz="6000" dirty="0" smtClean="0"/>
                        <a:t>$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3600" dirty="0" smtClean="0"/>
                        <a:t>מי התנגד?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...</a:t>
                      </a:r>
                      <a:endParaRPr lang="en-US" dirty="0"/>
                    </a:p>
                  </a:txBody>
                  <a:tcPr/>
                </a:tc>
              </a:tr>
              <a:tr h="34011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הנה תיאור של חנכת בית המקדש הראשון. מה מראה שה' בחר בבית המקדש?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he-IL" dirty="0">
                <a:latin typeface="Ezra SIL SR" pitchFamily="2" charset="-79"/>
                <a:cs typeface="Ezra SIL SR" pitchFamily="2" charset="-79"/>
              </a:rPr>
              <a:t> </a:t>
            </a:r>
            <a:r>
              <a:rPr lang="he-IL" b="1" dirty="0">
                <a:latin typeface="Ezra SIL SR" pitchFamily="2" charset="-79"/>
                <a:cs typeface="Ezra SIL SR" pitchFamily="2" charset="-79"/>
              </a:rPr>
              <a:t>י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 וַיְהִ֕י בְּצֵ֥את הַכֹּֽהֲנִ֖ים מִן־הַקֹּ֑דֶשׁ וְהֶֽעָנָ֥ן מָלֵ֖א אֶת־בֵּ֥ית יְהוָֽה׃ </a:t>
            </a:r>
            <a:r>
              <a:rPr lang="he-IL" b="1" dirty="0">
                <a:latin typeface="Ezra SIL SR" pitchFamily="2" charset="-79"/>
                <a:cs typeface="Ezra SIL SR" pitchFamily="2" charset="-79"/>
              </a:rPr>
              <a:t>יא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 וְלֹֽא־יָכְל֧וּ הַכֹּֽהֲנִ֛ים לַֽעֲמֹ֥ד לְשָׁרֵ֖ת מִפְּנֵ֥י הֶֽעָנָ֑ן כִּֽי־מָלֵ֥א כְבוֹד־יְהוָ֖ה אֶת־בֵּ֥ית יְהוָֽה׃ </a:t>
            </a:r>
            <a:endParaRPr lang="he-IL" dirty="0" smtClean="0">
              <a:latin typeface="Ezra SIL SR" pitchFamily="2" charset="-79"/>
              <a:cs typeface="Ezra SIL SR" pitchFamily="2" charset="-79"/>
            </a:endParaRPr>
          </a:p>
          <a:p>
            <a:pPr algn="r" rtl="1">
              <a:lnSpc>
                <a:spcPct val="200000"/>
              </a:lnSpc>
            </a:pPr>
            <a:r>
              <a:rPr lang="he-IL" i="1" dirty="0" smtClean="0">
                <a:latin typeface="Ezra SIL SR" pitchFamily="2" charset="-79"/>
                <a:cs typeface="+mj-cs"/>
              </a:rPr>
              <a:t>מה מראים  הענן וכבוד ה'?</a:t>
            </a:r>
            <a:r>
              <a:rPr lang="en-US" i="1" dirty="0" smtClean="0">
                <a:latin typeface="Ezra SIL SR" pitchFamily="2" charset="-79"/>
                <a:cs typeface="+mj-cs"/>
              </a:rPr>
              <a:t> </a:t>
            </a:r>
            <a:r>
              <a:rPr lang="he-IL" i="1" dirty="0" smtClean="0">
                <a:latin typeface="Ezra SIL SR" pitchFamily="2" charset="-79"/>
                <a:cs typeface="+mj-cs"/>
              </a:rPr>
              <a:t>האם רואים אותם בבית שני? </a:t>
            </a:r>
            <a:endParaRPr lang="en-US" i="1" dirty="0">
              <a:latin typeface="Ezra SIL SR" pitchFamily="2" charset="-79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מסמלים הענן וכבוד ה'?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3962400" cy="609600"/>
          </a:xfrm>
        </p:spPr>
        <p:txBody>
          <a:bodyPr/>
          <a:lstStyle/>
          <a:p>
            <a:pPr algn="r" rtl="1"/>
            <a:r>
              <a:rPr lang="he-IL" dirty="0" smtClean="0"/>
              <a:t>חנוכת המשכן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38600" cy="43735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he-IL" b="1" dirty="0">
                <a:latin typeface="Ezra SIL SR" pitchFamily="2" charset="-79"/>
                <a:cs typeface="Ezra SIL SR" pitchFamily="2" charset="-79"/>
              </a:rPr>
              <a:t>טו</a:t>
            </a:r>
            <a:r>
              <a:rPr lang="en-US" dirty="0">
                <a:latin typeface="Ezra SIL SR" pitchFamily="2" charset="-79"/>
                <a:cs typeface="Ezra SIL SR" pitchFamily="2" charset="-79"/>
              </a:rPr>
              <a:t> 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וַיַּ֥עַל מֹשֶׁ֖ה אֶל־הָהָ֑ר וַיְכַ֥ס הֶֽעָנָ֖ן אֶת־הָהָֽר׃</a:t>
            </a:r>
            <a:r>
              <a:rPr lang="en-US" dirty="0">
                <a:latin typeface="Ezra SIL SR" pitchFamily="2" charset="-79"/>
                <a:cs typeface="Ezra SIL SR" pitchFamily="2" charset="-79"/>
              </a:rPr>
              <a:t> </a:t>
            </a:r>
            <a:r>
              <a:rPr lang="he-IL" b="1" dirty="0">
                <a:latin typeface="Ezra SIL SR" pitchFamily="2" charset="-79"/>
                <a:cs typeface="Ezra SIL SR" pitchFamily="2" charset="-79"/>
              </a:rPr>
              <a:t>טז</a:t>
            </a:r>
            <a:r>
              <a:rPr lang="en-US" dirty="0">
                <a:latin typeface="Ezra SIL SR" pitchFamily="2" charset="-79"/>
                <a:cs typeface="Ezra SIL SR" pitchFamily="2" charset="-79"/>
              </a:rPr>
              <a:t> 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וַיִּשְׁכֹּ֤ן כְּבוֹד־יְ-הוָה֙ עַל־הַ֣ר סִינַ֔י וַיְכַסֵּ֥הוּ הֶֽעָנָ֖ן שֵׁ֣שֶׁת יָמִ֑ים וַיִּקְרָ֧א אֶל־מֹשֶׁ֛ה בַּיּ֥וֹם הַשְּׁבִיעִ֖י מִתּ֥וֹךְ הֶֽעָנָֽן׃</a:t>
            </a:r>
            <a:r>
              <a:rPr lang="en-US" dirty="0">
                <a:latin typeface="Ezra SIL SR" pitchFamily="2" charset="-79"/>
                <a:cs typeface="Ezra SIL SR" pitchFamily="2" charset="-79"/>
              </a:rPr>
              <a:t> </a:t>
            </a:r>
            <a:endParaRPr lang="he-IL" dirty="0" smtClean="0">
              <a:latin typeface="Ezra SIL SR" pitchFamily="2" charset="-79"/>
              <a:cs typeface="Ezra SIL SR" pitchFamily="2" charset="-79"/>
            </a:endParaRPr>
          </a:p>
          <a:p>
            <a:pPr algn="r" rtl="1">
              <a:buNone/>
            </a:pPr>
            <a:r>
              <a:rPr lang="he-IL" b="1" dirty="0" smtClean="0">
                <a:latin typeface="Ezra SIL SR" pitchFamily="2" charset="-79"/>
              </a:rPr>
              <a:t>חנוכת בית ראשון:</a:t>
            </a:r>
          </a:p>
          <a:p>
            <a:pPr algn="r" rtl="1">
              <a:buNone/>
            </a:pPr>
            <a:r>
              <a:rPr lang="he-IL" dirty="0"/>
              <a:t> </a:t>
            </a:r>
            <a:r>
              <a:rPr lang="he-IL" b="1" dirty="0">
                <a:latin typeface="Ezra SIL SR" pitchFamily="2" charset="-79"/>
                <a:cs typeface="Ezra SIL SR" pitchFamily="2" charset="-79"/>
              </a:rPr>
              <a:t>י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 וַיְהִ֕י בְּצֵ֥את הַכֹּֽהֲנִ֖ים מִן־הַקֹּ֑דֶשׁ וְהֶֽעָנָ֥ן מָלֵ֖א אֶת־בֵּ֥ית יְהוָֽה׃ </a:t>
            </a:r>
            <a:r>
              <a:rPr lang="he-IL" b="1" dirty="0">
                <a:latin typeface="Ezra SIL SR" pitchFamily="2" charset="-79"/>
                <a:cs typeface="Ezra SIL SR" pitchFamily="2" charset="-79"/>
              </a:rPr>
              <a:t>יא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 וְלֹֽא־יָכְל֧וּ הַכֹּֽהֲנִ֛ים לַֽעֲמֹ֥ד לְשָׁרֵ֖ת מִפְּנֵ֥י הֶֽעָנָ֑ן כִּֽי־מָלֵ֥א כְבוֹד־יְהוָ֖ה אֶת־בֵּ֥ית יְהוָֽה׃</a:t>
            </a:r>
            <a:endParaRPr lang="he-IL" b="1" dirty="0">
              <a:latin typeface="Ezra SIL SR" pitchFamily="2" charset="-79"/>
              <a:cs typeface="Ezra SIL SR" pitchFamily="2" charset="-79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מעמד הר סיני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he-IL" b="1" dirty="0"/>
              <a:t>לד</a:t>
            </a:r>
            <a:r>
              <a:rPr lang="en-US" dirty="0"/>
              <a:t> 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וַיְכַ֥ס הֶֽעָנָ֖ן אֶת־אֹ֣הֶל מוֹעֵ֑ד </a:t>
            </a:r>
            <a:r>
              <a:rPr lang="he-IL" dirty="0" smtClean="0">
                <a:latin typeface="Ezra SIL SR" pitchFamily="2" charset="-79"/>
                <a:cs typeface="Ezra SIL SR" pitchFamily="2" charset="-79"/>
              </a:rPr>
              <a:t>וּכְב֣וֹד יְ-הוָ֔ה מָלֵ֖א אֶת־הַמִּשְׁכָּֽן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׃</a:t>
            </a:r>
            <a:r>
              <a:rPr lang="en-US" dirty="0">
                <a:latin typeface="Ezra SIL SR" pitchFamily="2" charset="-79"/>
                <a:cs typeface="Ezra SIL SR" pitchFamily="2" charset="-79"/>
              </a:rPr>
              <a:t> </a:t>
            </a:r>
            <a:r>
              <a:rPr lang="he-IL" b="1" dirty="0">
                <a:latin typeface="Ezra SIL SR" pitchFamily="2" charset="-79"/>
                <a:cs typeface="Ezra SIL SR" pitchFamily="2" charset="-79"/>
              </a:rPr>
              <a:t>לה</a:t>
            </a:r>
            <a:r>
              <a:rPr lang="en-US" dirty="0">
                <a:latin typeface="Ezra SIL SR" pitchFamily="2" charset="-79"/>
                <a:cs typeface="Ezra SIL SR" pitchFamily="2" charset="-79"/>
              </a:rPr>
              <a:t> </a:t>
            </a:r>
            <a:r>
              <a:rPr lang="he-IL" dirty="0">
                <a:latin typeface="Ezra SIL SR" pitchFamily="2" charset="-79"/>
                <a:cs typeface="Ezra SIL SR" pitchFamily="2" charset="-79"/>
              </a:rPr>
              <a:t>וְלֹֽא־יָכֹ֣ל מֹשֶׁ֗ה לָבוֹא֙ אֶל־אֹ֣הֶל מוֹעֵ֔ד כִּֽי־שָׁכַ֥ן עָלָ֖יו הֶֽעָנָ֑ן וּכְב֣וֹד יְ-הוָ֔ה מָלֵ֖א אֶת־הַמִּשְׁכָּֽן׃</a:t>
            </a:r>
            <a:r>
              <a:rPr lang="en-US" dirty="0">
                <a:latin typeface="Ezra SIL SR" pitchFamily="2" charset="-79"/>
                <a:cs typeface="Ezra SIL SR" pitchFamily="2" charset="-79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ראו שה' שוכן במקום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72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944"/>
                <a:gridCol w="3182056"/>
              </a:tblGrid>
              <a:tr h="11851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/>
                        <a:t>במעמד הר</a:t>
                      </a:r>
                      <a:r>
                        <a:rPr lang="he-IL" sz="3200" baseline="0" dirty="0" smtClean="0"/>
                        <a:t> סיני</a:t>
                      </a:r>
                      <a:endParaRPr lang="en-US" sz="3200" dirty="0"/>
                    </a:p>
                  </a:txBody>
                  <a:tcPr/>
                </a:tc>
              </a:tr>
              <a:tr h="1168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600" dirty="0" smtClean="0"/>
                        <a:t>בחנוכת המשכן</a:t>
                      </a:r>
                      <a:endParaRPr lang="en-US" sz="3600" dirty="0"/>
                    </a:p>
                  </a:txBody>
                  <a:tcPr/>
                </a:tc>
              </a:tr>
              <a:tr h="11851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/>
                        <a:t>בחנוכת בית המקדש הראשון</a:t>
                      </a:r>
                      <a:endParaRPr lang="en-US" sz="3200" dirty="0"/>
                    </a:p>
                  </a:txBody>
                  <a:tcPr/>
                </a:tc>
              </a:tr>
              <a:tr h="11851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600" dirty="0" smtClean="0"/>
                        <a:t>בחנוכת</a:t>
                      </a:r>
                      <a:r>
                        <a:rPr lang="he-IL" sz="3600" baseline="0" dirty="0" smtClean="0"/>
                        <a:t> בית המקדש השני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מדוע בית המקדש השני לא הגשים את הציפיות?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הבדלים בין בית המקדש השני לבין   בית המקדש הראשון </vt:lpstr>
      <vt:lpstr> מדוע הללו את ה'? האם בית המקדש נִבְנָה?</vt:lpstr>
      <vt:lpstr>מה היו שתי התגובות ליסוד בית המקדש השני?</vt:lpstr>
      <vt:lpstr>מדוע היה כל-כך קשה לבנות את בית המקדש השני?</vt:lpstr>
      <vt:lpstr>הנה תיאור של חנכת בית המקדש הראשון. מה מראה שה' בחר בבית המקדש?</vt:lpstr>
      <vt:lpstr>מה מסמלים הענן וכבוד ה'?</vt:lpstr>
      <vt:lpstr>איך ראו שה' שוכן במקום</vt:lpstr>
      <vt:lpstr>מדוע בית המקדש השני לא הגשים את הציפיות?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הבדלים בין בית המקדש השני לבין   בית המקדש הראשון </dc:title>
  <dc:creator>Shawn-Zelig Aster</dc:creator>
  <cp:lastModifiedBy>Shawn-Zelig Aster</cp:lastModifiedBy>
  <cp:revision>2</cp:revision>
  <dcterms:created xsi:type="dcterms:W3CDTF">2012-09-14T10:00:56Z</dcterms:created>
  <dcterms:modified xsi:type="dcterms:W3CDTF">2012-09-14T10:26:16Z</dcterms:modified>
</cp:coreProperties>
</file>