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87B21D-A4EF-46C7-899F-2C85A6067067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CEFBD79-1223-4C4D-8ED2-63F3C8CCF2A0}">
      <dgm:prSet phldrT="[Text]"/>
      <dgm:spPr/>
      <dgm:t>
        <a:bodyPr/>
        <a:lstStyle/>
        <a:p>
          <a:pPr rtl="1"/>
          <a:r>
            <a:rPr lang="he-IL" dirty="0" smtClean="0"/>
            <a:t>ה'</a:t>
          </a:r>
          <a:endParaRPr lang="he-IL" dirty="0"/>
        </a:p>
      </dgm:t>
    </dgm:pt>
    <dgm:pt modelId="{663D3123-B407-4BE9-9ACC-5C4FA785163D}" type="parTrans" cxnId="{14E7E95C-92D8-47D1-B1D4-1E350018FDB8}">
      <dgm:prSet/>
      <dgm:spPr/>
      <dgm:t>
        <a:bodyPr/>
        <a:lstStyle/>
        <a:p>
          <a:pPr rtl="1"/>
          <a:endParaRPr lang="he-IL"/>
        </a:p>
      </dgm:t>
    </dgm:pt>
    <dgm:pt modelId="{E252A477-3146-4856-842F-A9BBAB79E13D}" type="sibTrans" cxnId="{14E7E95C-92D8-47D1-B1D4-1E350018FDB8}">
      <dgm:prSet/>
      <dgm:spPr/>
      <dgm:t>
        <a:bodyPr/>
        <a:lstStyle/>
        <a:p>
          <a:pPr rtl="1"/>
          <a:endParaRPr lang="he-IL"/>
        </a:p>
      </dgm:t>
    </dgm:pt>
    <dgm:pt modelId="{92440B53-4116-41CE-BE59-35577F38B0C8}">
      <dgm:prSet phldrT="[Text]"/>
      <dgm:spPr/>
      <dgm:t>
        <a:bodyPr/>
        <a:lstStyle/>
        <a:p>
          <a:pPr rtl="1"/>
          <a:r>
            <a:rPr lang="he-IL" dirty="0" smtClean="0"/>
            <a:t>אחאב</a:t>
          </a:r>
          <a:endParaRPr lang="he-IL" dirty="0"/>
        </a:p>
      </dgm:t>
    </dgm:pt>
    <dgm:pt modelId="{F4FCD341-F5BD-47CA-A081-840810DC5AFF}" type="parTrans" cxnId="{34F48755-80DB-4570-B428-CFEF11580394}">
      <dgm:prSet/>
      <dgm:spPr/>
      <dgm:t>
        <a:bodyPr/>
        <a:lstStyle/>
        <a:p>
          <a:pPr rtl="1"/>
          <a:endParaRPr lang="he-IL"/>
        </a:p>
      </dgm:t>
    </dgm:pt>
    <dgm:pt modelId="{E56B1654-55E4-48F7-90E8-2E077EC1EA97}" type="sibTrans" cxnId="{34F48755-80DB-4570-B428-CFEF11580394}">
      <dgm:prSet/>
      <dgm:spPr/>
      <dgm:t>
        <a:bodyPr/>
        <a:lstStyle/>
        <a:p>
          <a:pPr rtl="1"/>
          <a:endParaRPr lang="he-IL"/>
        </a:p>
      </dgm:t>
    </dgm:pt>
    <dgm:pt modelId="{F806097B-514E-46EB-A682-6C72D0AE547D}" type="pres">
      <dgm:prSet presAssocID="{8687B21D-A4EF-46C7-899F-2C85A6067067}" presName="compositeShape" presStyleCnt="0">
        <dgm:presLayoutVars>
          <dgm:chMax val="2"/>
          <dgm:dir/>
          <dgm:resizeHandles val="exact"/>
        </dgm:presLayoutVars>
      </dgm:prSet>
      <dgm:spPr/>
    </dgm:pt>
    <dgm:pt modelId="{BD46265E-459E-40D8-9BB4-C788234B46D9}" type="pres">
      <dgm:prSet presAssocID="{8687B21D-A4EF-46C7-899F-2C85A6067067}" presName="divider" presStyleLbl="fgShp" presStyleIdx="0" presStyleCnt="1"/>
      <dgm:spPr/>
    </dgm:pt>
    <dgm:pt modelId="{CFB2FF7D-BAE0-4472-98DF-A04B56236839}" type="pres">
      <dgm:prSet presAssocID="{5CEFBD79-1223-4C4D-8ED2-63F3C8CCF2A0}" presName="downArrow" presStyleLbl="node1" presStyleIdx="0" presStyleCnt="2"/>
      <dgm:spPr/>
    </dgm:pt>
    <dgm:pt modelId="{AA0B62CA-62BE-4AFF-A529-17C5B3FD3556}" type="pres">
      <dgm:prSet presAssocID="{5CEFBD79-1223-4C4D-8ED2-63F3C8CCF2A0}" presName="downArrowText" presStyleLbl="revTx" presStyleIdx="0" presStyleCnt="2">
        <dgm:presLayoutVars>
          <dgm:bulletEnabled val="1"/>
        </dgm:presLayoutVars>
      </dgm:prSet>
      <dgm:spPr/>
    </dgm:pt>
    <dgm:pt modelId="{745A173F-E758-4F93-AFB8-52AD6084A184}" type="pres">
      <dgm:prSet presAssocID="{92440B53-4116-41CE-BE59-35577F38B0C8}" presName="upArrow" presStyleLbl="node1" presStyleIdx="1" presStyleCnt="2"/>
      <dgm:spPr/>
    </dgm:pt>
    <dgm:pt modelId="{A1D8AB3F-09B8-4E47-B02B-4E96ECFEC323}" type="pres">
      <dgm:prSet presAssocID="{92440B53-4116-41CE-BE59-35577F38B0C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6B0D8916-D70B-4113-8849-C03E463278FF}" type="presOf" srcId="{5CEFBD79-1223-4C4D-8ED2-63F3C8CCF2A0}" destId="{AA0B62CA-62BE-4AFF-A529-17C5B3FD3556}" srcOrd="0" destOrd="0" presId="urn:microsoft.com/office/officeart/2005/8/layout/arrow3"/>
    <dgm:cxn modelId="{1184A50A-7C28-4104-A2B6-1D484D9E290E}" type="presOf" srcId="{8687B21D-A4EF-46C7-899F-2C85A6067067}" destId="{F806097B-514E-46EB-A682-6C72D0AE547D}" srcOrd="0" destOrd="0" presId="urn:microsoft.com/office/officeart/2005/8/layout/arrow3"/>
    <dgm:cxn modelId="{34F48755-80DB-4570-B428-CFEF11580394}" srcId="{8687B21D-A4EF-46C7-899F-2C85A6067067}" destId="{92440B53-4116-41CE-BE59-35577F38B0C8}" srcOrd="1" destOrd="0" parTransId="{F4FCD341-F5BD-47CA-A081-840810DC5AFF}" sibTransId="{E56B1654-55E4-48F7-90E8-2E077EC1EA97}"/>
    <dgm:cxn modelId="{14E7E95C-92D8-47D1-B1D4-1E350018FDB8}" srcId="{8687B21D-A4EF-46C7-899F-2C85A6067067}" destId="{5CEFBD79-1223-4C4D-8ED2-63F3C8CCF2A0}" srcOrd="0" destOrd="0" parTransId="{663D3123-B407-4BE9-9ACC-5C4FA785163D}" sibTransId="{E252A477-3146-4856-842F-A9BBAB79E13D}"/>
    <dgm:cxn modelId="{2C52EFEB-40E0-4F25-8272-F1864EF6B13D}" type="presOf" srcId="{92440B53-4116-41CE-BE59-35577F38B0C8}" destId="{A1D8AB3F-09B8-4E47-B02B-4E96ECFEC323}" srcOrd="0" destOrd="0" presId="urn:microsoft.com/office/officeart/2005/8/layout/arrow3"/>
    <dgm:cxn modelId="{D1B3562C-28BD-4233-BD20-B2E5D4C57EE7}" type="presParOf" srcId="{F806097B-514E-46EB-A682-6C72D0AE547D}" destId="{BD46265E-459E-40D8-9BB4-C788234B46D9}" srcOrd="0" destOrd="0" presId="urn:microsoft.com/office/officeart/2005/8/layout/arrow3"/>
    <dgm:cxn modelId="{C33018CC-0942-48F9-9455-2F1DE528ACAB}" type="presParOf" srcId="{F806097B-514E-46EB-A682-6C72D0AE547D}" destId="{CFB2FF7D-BAE0-4472-98DF-A04B56236839}" srcOrd="1" destOrd="0" presId="urn:microsoft.com/office/officeart/2005/8/layout/arrow3"/>
    <dgm:cxn modelId="{9C5A5D54-C83F-4F16-AE99-A6A06391456E}" type="presParOf" srcId="{F806097B-514E-46EB-A682-6C72D0AE547D}" destId="{AA0B62CA-62BE-4AFF-A529-17C5B3FD3556}" srcOrd="2" destOrd="0" presId="urn:microsoft.com/office/officeart/2005/8/layout/arrow3"/>
    <dgm:cxn modelId="{7D481CBD-20B8-44F4-B346-923EB628A8E2}" type="presParOf" srcId="{F806097B-514E-46EB-A682-6C72D0AE547D}" destId="{745A173F-E758-4F93-AFB8-52AD6084A184}" srcOrd="3" destOrd="0" presId="urn:microsoft.com/office/officeart/2005/8/layout/arrow3"/>
    <dgm:cxn modelId="{F01C6D27-B9C0-45D9-BA9C-422ECE3DA7EB}" type="presParOf" srcId="{F806097B-514E-46EB-A682-6C72D0AE547D}" destId="{A1D8AB3F-09B8-4E47-B02B-4E96ECFEC32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6265E-459E-40D8-9BB4-C788234B46D9}">
      <dsp:nvSpPr>
        <dsp:cNvPr id="0" name=""/>
        <dsp:cNvSpPr/>
      </dsp:nvSpPr>
      <dsp:spPr>
        <a:xfrm rot="21300000">
          <a:off x="265199" y="1738873"/>
          <a:ext cx="9985200" cy="87359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2FF7D-BAE0-4472-98DF-A04B56236839}">
      <dsp:nvSpPr>
        <dsp:cNvPr id="0" name=""/>
        <dsp:cNvSpPr/>
      </dsp:nvSpPr>
      <dsp:spPr>
        <a:xfrm>
          <a:off x="1261872" y="217566"/>
          <a:ext cx="3154680" cy="174053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B62CA-62BE-4AFF-A529-17C5B3FD3556}">
      <dsp:nvSpPr>
        <dsp:cNvPr id="0" name=""/>
        <dsp:cNvSpPr/>
      </dsp:nvSpPr>
      <dsp:spPr>
        <a:xfrm>
          <a:off x="5573268" y="0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500" kern="1200" dirty="0" smtClean="0"/>
            <a:t>ה'</a:t>
          </a:r>
          <a:endParaRPr lang="he-IL" sz="6500" kern="1200" dirty="0"/>
        </a:p>
      </dsp:txBody>
      <dsp:txXfrm>
        <a:off x="5573268" y="0"/>
        <a:ext cx="3364992" cy="1827561"/>
      </dsp:txXfrm>
    </dsp:sp>
    <dsp:sp modelId="{745A173F-E758-4F93-AFB8-52AD6084A184}">
      <dsp:nvSpPr>
        <dsp:cNvPr id="0" name=""/>
        <dsp:cNvSpPr/>
      </dsp:nvSpPr>
      <dsp:spPr>
        <a:xfrm>
          <a:off x="6099048" y="2393235"/>
          <a:ext cx="3154680" cy="174053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8AB3F-09B8-4E47-B02B-4E96ECFEC323}">
      <dsp:nvSpPr>
        <dsp:cNvPr id="0" name=""/>
        <dsp:cNvSpPr/>
      </dsp:nvSpPr>
      <dsp:spPr>
        <a:xfrm>
          <a:off x="1577340" y="2523776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500" kern="1200" dirty="0" smtClean="0"/>
            <a:t>אחאב</a:t>
          </a:r>
          <a:endParaRPr lang="he-IL" sz="6500" kern="1200" dirty="0"/>
        </a:p>
      </dsp:txBody>
      <dsp:txXfrm>
        <a:off x="1577340" y="2523776"/>
        <a:ext cx="3364992" cy="1827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190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303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949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28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72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466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475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229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007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068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980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9B87-EF2D-4C2F-92D3-0B41B72B3469}" type="datetimeFigureOut">
              <a:rPr lang="he-IL" smtClean="0"/>
              <a:t>ט"ו/אלול/תשע"ז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F10C-92A4-4EB2-A973-53A29C677D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061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מלכים א פרק </a:t>
            </a:r>
            <a:r>
              <a:rPr lang="he-IL" dirty="0" err="1" smtClean="0"/>
              <a:t>כב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אחאב מסתיר אמת</a:t>
            </a:r>
          </a:p>
          <a:p>
            <a:r>
              <a:rPr lang="he-IL" dirty="0" smtClean="0"/>
              <a:t>רעה רודפת אחרי אחאב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2598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פס' לא-</a:t>
            </a:r>
            <a:r>
              <a:rPr lang="he-IL" dirty="0" err="1" smtClean="0"/>
              <a:t>לז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עשה אחאב כדי "לברוח" ממותו? באיזה פסוק מתוארים מעשיו?</a:t>
            </a:r>
          </a:p>
          <a:p>
            <a:endParaRPr lang="he-IL" dirty="0"/>
          </a:p>
          <a:p>
            <a:r>
              <a:rPr lang="he-IL" dirty="0" smtClean="0"/>
              <a:t>מי הרג את אחאב? באיזה פסוק מתואר הריגת אחאב?</a:t>
            </a:r>
          </a:p>
          <a:p>
            <a:endParaRPr lang="he-IL" dirty="0"/>
          </a:p>
          <a:p>
            <a:r>
              <a:rPr lang="he-IL" dirty="0" smtClean="0"/>
              <a:t>מי גרם לאותו איש להרוג את אחאב?</a:t>
            </a:r>
            <a:r>
              <a:rPr lang="en-US" dirty="0" smtClean="0"/>
              <a:t> </a:t>
            </a:r>
            <a:r>
              <a:rPr lang="he-IL" dirty="0" smtClean="0"/>
              <a:t>הסבר את התשובה שלך? </a:t>
            </a:r>
          </a:p>
          <a:p>
            <a:endParaRPr lang="he-IL" dirty="0"/>
          </a:p>
          <a:p>
            <a:r>
              <a:rPr lang="he-IL" dirty="0" smtClean="0"/>
              <a:t>מדוע אחאב לא הצליח </a:t>
            </a:r>
            <a:r>
              <a:rPr lang="he-IL" smtClean="0"/>
              <a:t>לברוח ממותו?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189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פרק </a:t>
            </a:r>
            <a:r>
              <a:rPr lang="he-IL" dirty="0" err="1" smtClean="0"/>
              <a:t>כא</a:t>
            </a:r>
            <a:r>
              <a:rPr lang="he-IL" dirty="0" smtClean="0"/>
              <a:t>, פס' אחרון:</a:t>
            </a:r>
            <a:r>
              <a:rPr lang="en-US" dirty="0" smtClean="0"/>
              <a:t> 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"נִכְנַע </a:t>
            </a:r>
            <a:r>
              <a:rPr lang="he-IL" dirty="0"/>
              <a:t>אַחְאָב </a:t>
            </a:r>
            <a:r>
              <a:rPr lang="he-IL" dirty="0" smtClean="0"/>
              <a:t>מִלְּפָנָי"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5237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050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המלחמה ברמות גלעד</a:t>
            </a:r>
            <a:endParaRPr lang="he-IL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e-IL" dirty="0" smtClean="0"/>
              <a:t>מתוך</a:t>
            </a:r>
          </a:p>
          <a:p>
            <a:r>
              <a:rPr lang="en-US" dirty="0" smtClean="0"/>
              <a:t>Rainey and </a:t>
            </a:r>
            <a:r>
              <a:rPr lang="en-US" dirty="0" err="1" smtClean="0"/>
              <a:t>Notley</a:t>
            </a:r>
            <a:r>
              <a:rPr lang="en-US" dirty="0" smtClean="0"/>
              <a:t>, </a:t>
            </a:r>
            <a:r>
              <a:rPr lang="en-US" i="1" dirty="0" smtClean="0"/>
              <a:t>The Sacred Bridge</a:t>
            </a:r>
            <a:r>
              <a:rPr lang="en-US" dirty="0" smtClean="0"/>
              <a:t>, Carta Jerusalem 2006</a:t>
            </a:r>
            <a:endParaRPr lang="he-IL" dirty="0"/>
          </a:p>
        </p:txBody>
      </p:sp>
      <p:pic>
        <p:nvPicPr>
          <p:cNvPr id="4" name="Content Placeholder 6" descr="Ahab and Aram w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7326" y="-83861"/>
            <a:ext cx="4428062" cy="701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01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נביאי השקר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עלה! </a:t>
            </a:r>
            <a:r>
              <a:rPr lang="he-IL" dirty="0" err="1" smtClean="0"/>
              <a:t>ויתן</a:t>
            </a:r>
            <a:r>
              <a:rPr lang="he-IL" dirty="0" smtClean="0"/>
              <a:t> ה' ביד מלך!!</a:t>
            </a:r>
          </a:p>
          <a:p>
            <a:pPr marL="0" indent="0">
              <a:buNone/>
            </a:pPr>
            <a:r>
              <a:rPr lang="he-IL" dirty="0" smtClean="0"/>
              <a:t>מי מאמין לנביאי השקר?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506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4855" y="365125"/>
            <a:ext cx="10738945" cy="2251951"/>
          </a:xfrm>
        </p:spPr>
        <p:txBody>
          <a:bodyPr>
            <a:normAutofit/>
          </a:bodyPr>
          <a:lstStyle/>
          <a:p>
            <a:r>
              <a:rPr lang="he-IL" b="1" dirty="0"/>
              <a:t>י</a:t>
            </a:r>
            <a:r>
              <a:rPr lang="he-IL" dirty="0"/>
              <a:t> וּמֶלֶךְ יִשְׂרָאֵל וִיהוֹשָׁפָט מֶלֶךְ-יְהוּדָה יֹשְׁבִים אִישׁ עַל-כִּסְאוֹ </a:t>
            </a:r>
            <a:r>
              <a:rPr lang="he-IL" dirty="0" err="1"/>
              <a:t>מְלֻבָּשִׁים</a:t>
            </a:r>
            <a:r>
              <a:rPr lang="he-IL" dirty="0"/>
              <a:t> </a:t>
            </a:r>
            <a:r>
              <a:rPr lang="he-IL" dirty="0" smtClean="0"/>
              <a:t>בְּגָדִים </a:t>
            </a:r>
            <a:r>
              <a:rPr lang="he-IL" dirty="0" err="1"/>
              <a:t>בְּגֹרֶן</a:t>
            </a:r>
            <a:r>
              <a:rPr lang="he-IL" dirty="0"/>
              <a:t>, </a:t>
            </a:r>
            <a:r>
              <a:rPr lang="he-IL" dirty="0" smtClean="0"/>
              <a:t>פֶּתַח </a:t>
            </a:r>
            <a:r>
              <a:rPr lang="he-IL" dirty="0"/>
              <a:t>שַׁעַר </a:t>
            </a:r>
            <a:r>
              <a:rPr lang="he-IL" dirty="0" smtClean="0"/>
              <a:t>שֹׁמְרוֹן</a:t>
            </a:r>
            <a:br>
              <a:rPr lang="he-IL" dirty="0" smtClean="0"/>
            </a:br>
            <a:r>
              <a:rPr lang="he-IL" dirty="0" smtClean="0"/>
              <a:t>וְכָל-הַנְּבִיאִים-</a:t>
            </a:r>
            <a:r>
              <a:rPr lang="he-IL" dirty="0"/>
              <a:t>-</a:t>
            </a:r>
            <a:r>
              <a:rPr lang="he-IL" dirty="0" smtClean="0"/>
              <a:t>מִתְנַבְּאִים </a:t>
            </a:r>
            <a:r>
              <a:rPr lang="he-IL" dirty="0"/>
              <a:t>לִפְנֵיהֶם. 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6620"/>
            <a:ext cx="10875579" cy="3421117"/>
          </a:xfr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7608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פס' יא:</a:t>
            </a:r>
            <a:r>
              <a:rPr lang="en-US" dirty="0" smtClean="0"/>
              <a:t> </a:t>
            </a:r>
            <a:r>
              <a:rPr lang="he-IL" dirty="0"/>
              <a:t>וַיַּ֥עַשׂ ל֛וֹ צִדְקִיָּ֥ה </a:t>
            </a:r>
            <a:r>
              <a:rPr lang="he-IL" dirty="0" err="1"/>
              <a:t>בֶֽן־כְּנַעֲנָ֖ה</a:t>
            </a:r>
            <a:r>
              <a:rPr lang="he-IL" dirty="0"/>
              <a:t> קַרְנֵ֣י בַרְזֶ֑ל וַיֹּ֨אמֶר֙ </a:t>
            </a:r>
            <a:r>
              <a:rPr lang="he-IL" dirty="0" err="1"/>
              <a:t>כֹּֽה־אָמַ֣ר</a:t>
            </a:r>
            <a:r>
              <a:rPr lang="he-IL" dirty="0"/>
              <a:t> </a:t>
            </a:r>
            <a:r>
              <a:rPr lang="he-IL" dirty="0" smtClean="0"/>
              <a:t>יְ</a:t>
            </a:r>
            <a:r>
              <a:rPr lang="en-US" dirty="0" smtClean="0"/>
              <a:t>-</a:t>
            </a:r>
            <a:r>
              <a:rPr lang="he-IL" dirty="0" err="1" smtClean="0"/>
              <a:t>הוָ֔ה</a:t>
            </a:r>
            <a:r>
              <a:rPr lang="he-IL" dirty="0" smtClean="0"/>
              <a:t> </a:t>
            </a:r>
            <a:r>
              <a:rPr lang="he-IL" dirty="0"/>
              <a:t>בְּאֵ֛לֶּה </a:t>
            </a:r>
            <a:r>
              <a:rPr lang="he-IL" dirty="0" err="1"/>
              <a:t>תְּנַגַּ֥ח</a:t>
            </a:r>
            <a:r>
              <a:rPr lang="he-IL" dirty="0"/>
              <a:t> אֶת־אֲרָ֖ם </a:t>
            </a:r>
            <a:r>
              <a:rPr lang="he-IL" dirty="0" err="1"/>
              <a:t>עַד־כַּלֹּתָֽם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e-IL" dirty="0" smtClean="0"/>
              <a:t>קרני ברזל- </a:t>
            </a:r>
            <a:r>
              <a:rPr lang="he-IL" dirty="0" err="1" smtClean="0"/>
              <a:t>קרנים</a:t>
            </a:r>
            <a:r>
              <a:rPr lang="he-IL" dirty="0" smtClean="0"/>
              <a:t> (כמו של בהמה) עשויות מברזל </a:t>
            </a:r>
          </a:p>
          <a:p>
            <a:endParaRPr lang="he-IL" dirty="0"/>
          </a:p>
          <a:p>
            <a:r>
              <a:rPr lang="he-IL" dirty="0" smtClean="0"/>
              <a:t>לְנַגֵּחַ= לפגוע עם הקרן</a:t>
            </a:r>
          </a:p>
          <a:p>
            <a:endParaRPr lang="he-IL" dirty="0"/>
          </a:p>
          <a:p>
            <a:r>
              <a:rPr lang="he-IL" dirty="0" err="1" smtClean="0"/>
              <a:t>עַד־כַּלֹּתָֽם</a:t>
            </a:r>
            <a:r>
              <a:rPr lang="he-IL" dirty="0" smtClean="0"/>
              <a:t>= עד הסוף שלהם</a:t>
            </a:r>
            <a:endParaRPr lang="he-I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610" y="2774731"/>
            <a:ext cx="5832390" cy="2199098"/>
          </a:xfrm>
        </p:spPr>
      </p:pic>
    </p:spTree>
    <p:extLst>
      <p:ext uri="{BB962C8B-B14F-4D97-AF65-F5344CB8AC3E}">
        <p14:creationId xmlns:p14="http://schemas.microsoft.com/office/powerpoint/2010/main" val="157979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אחאב רוצה: אמת + טוב</a:t>
            </a:r>
            <a:br>
              <a:rPr lang="he-IL" dirty="0" smtClean="0"/>
            </a:br>
            <a:r>
              <a:rPr lang="he-IL" dirty="0" smtClean="0"/>
              <a:t>מה קורה כשאי-אפשר לקבל גם אמת, וגם טוב?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4014"/>
            <a:ext cx="5215759" cy="3622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b="1" dirty="0" smtClean="0"/>
              <a:t>המלך משיב </a:t>
            </a:r>
            <a:r>
              <a:rPr lang="he-IL" b="1" dirty="0" err="1" smtClean="0"/>
              <a:t>למיכיהו</a:t>
            </a:r>
            <a:r>
              <a:rPr lang="he-IL" b="1" dirty="0" smtClean="0"/>
              <a:t>:</a:t>
            </a:r>
          </a:p>
          <a:p>
            <a:endParaRPr lang="he-IL" b="1" dirty="0"/>
          </a:p>
          <a:p>
            <a:r>
              <a:rPr lang="he-IL" b="1" dirty="0" err="1" smtClean="0"/>
              <a:t>טז</a:t>
            </a:r>
            <a:r>
              <a:rPr lang="he-IL" dirty="0" smtClean="0"/>
              <a:t> וַיֹּ֤אמֶר אֵלָיו֙ הַמֶּ֔לֶךְ </a:t>
            </a:r>
            <a:r>
              <a:rPr lang="he-IL" dirty="0" err="1" smtClean="0"/>
              <a:t>עַד־כַּמֶּ֥ה</a:t>
            </a:r>
            <a:r>
              <a:rPr lang="he-IL" dirty="0" smtClean="0"/>
              <a:t> פְעָמִ֖ים אֲנִ֣י מַשְׁבִּיעֶ֑ךָ אֲ֠שֶׁר </a:t>
            </a:r>
            <a:r>
              <a:rPr lang="he-IL" dirty="0" err="1" smtClean="0"/>
              <a:t>לֹֽא־תְדַבֵּ֥ר</a:t>
            </a:r>
            <a:r>
              <a:rPr lang="he-IL" dirty="0" smtClean="0"/>
              <a:t> אֵלַ֛י </a:t>
            </a:r>
            <a:r>
              <a:rPr lang="he-IL" dirty="0" err="1" smtClean="0"/>
              <a:t>רַק־אֱמֶ֖ת</a:t>
            </a:r>
            <a:r>
              <a:rPr lang="he-IL" dirty="0" smtClean="0"/>
              <a:t> בְּשֵׁ֥ם </a:t>
            </a:r>
            <a:r>
              <a:rPr lang="he-IL" dirty="0" err="1" smtClean="0"/>
              <a:t>יְ-הוָֽה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כלומר, אני דורש ממך </a:t>
            </a:r>
            <a:r>
              <a:rPr lang="he-IL" dirty="0" err="1" smtClean="0"/>
              <a:t>להשבע</a:t>
            </a:r>
            <a:r>
              <a:rPr lang="he-IL" dirty="0" smtClean="0"/>
              <a:t> שתדבר אלי רק אמת בשם ה'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54014"/>
            <a:ext cx="5320862" cy="3622949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טו:</a:t>
            </a:r>
            <a:r>
              <a:rPr lang="en-US" dirty="0" smtClean="0"/>
              <a:t> </a:t>
            </a:r>
            <a:r>
              <a:rPr lang="he-IL" dirty="0" smtClean="0"/>
              <a:t>וַיָּבוֹא֮ </a:t>
            </a:r>
            <a:r>
              <a:rPr lang="he-IL" dirty="0" err="1" smtClean="0"/>
              <a:t>אֶל־הַמֶּלֶך</a:t>
            </a:r>
            <a:r>
              <a:rPr lang="he-IL" dirty="0" smtClean="0"/>
              <a:t>ְ֒</a:t>
            </a:r>
          </a:p>
          <a:p>
            <a:r>
              <a:rPr lang="he-IL" dirty="0" smtClean="0"/>
              <a:t> </a:t>
            </a:r>
            <a:r>
              <a:rPr lang="he-IL" dirty="0"/>
              <a:t>וַיֹּ֨אמֶר הַמֶּ֜לֶךְ </a:t>
            </a:r>
            <a:r>
              <a:rPr lang="he-IL" dirty="0" smtClean="0"/>
              <a:t>אֵלָ֗יו </a:t>
            </a:r>
            <a:r>
              <a:rPr lang="he-IL" dirty="0" err="1"/>
              <a:t>מִיכָ֨יְהו</a:t>
            </a:r>
            <a:r>
              <a:rPr lang="he-IL" dirty="0"/>
              <a:t>ּ֙ </a:t>
            </a:r>
            <a:r>
              <a:rPr lang="he-IL" dirty="0" err="1"/>
              <a:t>הֲנֵלֵ֞ך</a:t>
            </a:r>
            <a:r>
              <a:rPr lang="he-IL" dirty="0"/>
              <a:t>ְ </a:t>
            </a:r>
            <a:r>
              <a:rPr lang="he-IL" dirty="0" err="1"/>
              <a:t>אֶל־רָמֹ֥ת</a:t>
            </a:r>
            <a:r>
              <a:rPr lang="he-IL" dirty="0"/>
              <a:t> גִּלְעָ֛ד לַמִּלְחָמָ֖ה </a:t>
            </a:r>
            <a:r>
              <a:rPr lang="he-IL" dirty="0" err="1"/>
              <a:t>אִם־נֶחְדָּ֑ל</a:t>
            </a:r>
            <a:r>
              <a:rPr lang="he-IL" dirty="0"/>
              <a:t> וַיֹּ֤אמֶר אֵלָיו֙ עֲלֵ֣ה וְהַצְלַ֔ח וְנָתַ֥ן יְהוָ֖ה בְּיַ֥ד הַמֶּֽלֶךְ׃ </a:t>
            </a: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smtClean="0"/>
              <a:t>האם אחאב מאמין </a:t>
            </a:r>
            <a:r>
              <a:rPr lang="he-IL" dirty="0" err="1" smtClean="0"/>
              <a:t>למיכיהו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r>
              <a:rPr lang="he-IL" dirty="0" smtClean="0"/>
              <a:t>האם </a:t>
            </a:r>
            <a:r>
              <a:rPr lang="he-IL" dirty="0" err="1" smtClean="0"/>
              <a:t>מיכיהו</a:t>
            </a:r>
            <a:r>
              <a:rPr lang="he-IL" dirty="0" smtClean="0"/>
              <a:t> רצה שאחאב יאמין לו?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4099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אחאב ביקש </a:t>
            </a:r>
            <a:r>
              <a:rPr lang="he-IL" dirty="0" err="1" smtClean="0"/>
              <a:t>ממיכיהו</a:t>
            </a:r>
            <a:r>
              <a:rPr lang="he-IL" dirty="0" smtClean="0"/>
              <a:t> (פס' </a:t>
            </a:r>
            <a:r>
              <a:rPr lang="he-IL" dirty="0" err="1" smtClean="0"/>
              <a:t>טז</a:t>
            </a:r>
            <a:r>
              <a:rPr lang="he-IL" dirty="0" smtClean="0"/>
              <a:t>):לדבר אלי רק אמת בשם ה'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עיין בפס' </a:t>
            </a:r>
            <a:r>
              <a:rPr lang="he-IL" dirty="0" err="1" smtClean="0"/>
              <a:t>יח</a:t>
            </a:r>
            <a:r>
              <a:rPr lang="he-IL" dirty="0" smtClean="0"/>
              <a:t> – </a:t>
            </a:r>
            <a:endParaRPr lang="en-US" dirty="0" smtClean="0"/>
          </a:p>
          <a:p>
            <a:pPr marL="0" indent="0">
              <a:buNone/>
            </a:pPr>
            <a:r>
              <a:rPr lang="he-IL" dirty="0" smtClean="0"/>
              <a:t>באיזו </a:t>
            </a:r>
            <a:r>
              <a:rPr lang="he-IL" sz="6000" dirty="0" smtClean="0"/>
              <a:t>מילה אחת </a:t>
            </a:r>
            <a:r>
              <a:rPr lang="he-IL" dirty="0" smtClean="0"/>
              <a:t>מתאר אחאב את דברי </a:t>
            </a:r>
            <a:r>
              <a:rPr lang="he-IL" dirty="0" err="1" smtClean="0"/>
              <a:t>מיכיהו</a:t>
            </a:r>
            <a:r>
              <a:rPr lang="he-IL" dirty="0" smtClean="0"/>
              <a:t>?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err="1" smtClean="0"/>
              <a:t>מיכיהו</a:t>
            </a:r>
            <a:r>
              <a:rPr lang="he-IL" dirty="0" smtClean="0"/>
              <a:t> משיב (פס' </a:t>
            </a:r>
            <a:r>
              <a:rPr lang="he-IL" dirty="0" err="1" smtClean="0"/>
              <a:t>יז</a:t>
            </a:r>
            <a:r>
              <a:rPr lang="he-IL" dirty="0" smtClean="0"/>
              <a:t>):</a:t>
            </a:r>
            <a:r>
              <a:rPr lang="en-US" dirty="0" smtClean="0"/>
              <a:t> </a:t>
            </a:r>
            <a:endParaRPr lang="he-IL" dirty="0" smtClean="0"/>
          </a:p>
          <a:p>
            <a:pPr marL="0" indent="0">
              <a:buNone/>
            </a:pPr>
            <a:r>
              <a:rPr lang="he-IL" dirty="0"/>
              <a:t> רָאִ֤יתִי </a:t>
            </a:r>
            <a:r>
              <a:rPr lang="he-IL" dirty="0" err="1"/>
              <a:t>אֶת־כָּל־יִשְׂרָאֵל</a:t>
            </a:r>
            <a:r>
              <a:rPr lang="he-IL" dirty="0"/>
              <a:t>֙ נְפֹצִ֣ים </a:t>
            </a:r>
            <a:r>
              <a:rPr lang="he-IL" dirty="0" err="1"/>
              <a:t>אֶל־הֶֽהָרִ֔ים</a:t>
            </a:r>
            <a:r>
              <a:rPr lang="he-IL" dirty="0"/>
              <a:t> כַּצֹּ֕אן אֲשֶׁ֥ר </a:t>
            </a:r>
            <a:r>
              <a:rPr lang="he-IL" dirty="0" err="1"/>
              <a:t>אֵין־לָהֶ֖ם</a:t>
            </a:r>
            <a:r>
              <a:rPr lang="he-IL" dirty="0"/>
              <a:t> </a:t>
            </a:r>
            <a:r>
              <a:rPr lang="he-IL" dirty="0" smtClean="0"/>
              <a:t>רֹעֶ֑ה</a:t>
            </a:r>
          </a:p>
          <a:p>
            <a:pPr marL="0" indent="0">
              <a:buNone/>
            </a:pPr>
            <a:r>
              <a:rPr lang="he-IL" dirty="0" smtClean="0"/>
              <a:t> </a:t>
            </a:r>
            <a:r>
              <a:rPr lang="he-IL" dirty="0"/>
              <a:t>וַיֹּ֤אמֶר </a:t>
            </a:r>
            <a:r>
              <a:rPr lang="he-IL" dirty="0" err="1" smtClean="0"/>
              <a:t>יְ-הוָה</a:t>
            </a:r>
            <a:r>
              <a:rPr lang="he-IL" dirty="0" smtClean="0"/>
              <a:t>֙ </a:t>
            </a:r>
            <a:r>
              <a:rPr lang="he-IL" dirty="0" err="1"/>
              <a:t>לֹֽא־אֲדֹנִ֣ים</a:t>
            </a:r>
            <a:r>
              <a:rPr lang="he-IL" dirty="0"/>
              <a:t> לָאֵ֔לֶּה יָשׁ֥וּבוּ </a:t>
            </a:r>
            <a:r>
              <a:rPr lang="he-IL" dirty="0" err="1"/>
              <a:t>אִישׁ־לְבֵית֖ו</a:t>
            </a:r>
            <a:r>
              <a:rPr lang="he-IL" dirty="0"/>
              <a:t>ֹ </a:t>
            </a:r>
            <a:r>
              <a:rPr lang="he-IL" dirty="0" smtClean="0"/>
              <a:t>בְּשָׁלֽוֹם</a:t>
            </a:r>
          </a:p>
          <a:p>
            <a:pPr marL="0" indent="0">
              <a:buNone/>
            </a:pPr>
            <a:r>
              <a:rPr lang="he-IL" dirty="0" smtClean="0"/>
              <a:t>ציור:</a:t>
            </a:r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777" y="4205451"/>
            <a:ext cx="3100388" cy="174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7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9530" cy="3168907"/>
          </a:xfrm>
        </p:spPr>
        <p:txBody>
          <a:bodyPr/>
          <a:lstStyle/>
          <a:p>
            <a:r>
              <a:rPr lang="he-IL" dirty="0" smtClean="0"/>
              <a:t>אלו שתי מלים בפסוק </a:t>
            </a:r>
            <a:r>
              <a:rPr lang="he-IL" dirty="0" err="1" smtClean="0"/>
              <a:t>כג</a:t>
            </a:r>
            <a:r>
              <a:rPr lang="he-IL" dirty="0" smtClean="0"/>
              <a:t> הופיעו כבר בשקף הקודם:</a:t>
            </a:r>
            <a:br>
              <a:rPr lang="he-IL" dirty="0" smtClean="0"/>
            </a:br>
            <a:r>
              <a:rPr lang="he-IL" b="1" dirty="0" err="1"/>
              <a:t>כג</a:t>
            </a:r>
            <a:r>
              <a:rPr lang="he-IL" dirty="0"/>
              <a:t> וְעַתָּ֗ה הִנֵּ֨ה נָתַ֤ן </a:t>
            </a:r>
            <a:r>
              <a:rPr lang="he-IL" dirty="0" err="1" smtClean="0"/>
              <a:t>יְ-הוָה</a:t>
            </a:r>
            <a:r>
              <a:rPr lang="he-IL" dirty="0" smtClean="0"/>
              <a:t>֙ </a:t>
            </a:r>
            <a:r>
              <a:rPr lang="he-IL" dirty="0"/>
              <a:t>ר֣וּחַ שֶׁ֔קֶר בְּפִ֖י </a:t>
            </a:r>
            <a:r>
              <a:rPr lang="he-IL" dirty="0" err="1"/>
              <a:t>כָּל־נְבִיאֶ֣יך</a:t>
            </a:r>
            <a:r>
              <a:rPr lang="he-IL" dirty="0"/>
              <a:t>ָ </a:t>
            </a:r>
            <a:r>
              <a:rPr lang="he-IL" dirty="0" smtClean="0"/>
              <a:t>אֵ֑לֶּה   </a:t>
            </a:r>
            <a:r>
              <a:rPr lang="he-IL" dirty="0" err="1" smtClean="0"/>
              <a:t>וַֽי-הוָ֔ה</a:t>
            </a:r>
            <a:r>
              <a:rPr lang="he-IL" dirty="0" smtClean="0"/>
              <a:t> </a:t>
            </a:r>
            <a:r>
              <a:rPr lang="he-IL" dirty="0"/>
              <a:t>דִּבֶּ֥ר עָלֶ֖יךָ רָעָֽה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102443"/>
            <a:ext cx="5266038" cy="2074520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מילה ב: _______________________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102443"/>
            <a:ext cx="5181600" cy="2074520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מילה א: ____________________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4269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227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מלכים א פרק כב</vt:lpstr>
      <vt:lpstr>פרק כא, פס' אחרון:  "נִכְנַע אַחְאָב מִלְּפָנָי"</vt:lpstr>
      <vt:lpstr>המלחמה ברמות גלעד</vt:lpstr>
      <vt:lpstr>נביאי השקר</vt:lpstr>
      <vt:lpstr>י וּמֶלֶךְ יִשְׂרָאֵל וִיהוֹשָׁפָט מֶלֶךְ-יְהוּדָה יֹשְׁבִים אִישׁ עַל-כִּסְאוֹ מְלֻבָּשִׁים בְּגָדִים בְּגֹרֶן, פֶּתַח שַׁעַר שֹׁמְרוֹן וְכָל-הַנְּבִיאִים--מִתְנַבְּאִים לִפְנֵיהֶם. </vt:lpstr>
      <vt:lpstr>פס' יא: וַיַּ֥עַשׂ ל֛וֹ צִדְקִיָּ֥ה בֶֽן־כְּנַעֲנָ֖ה קַרְנֵ֣י בַרְזֶ֑ל וַיֹּ֨אמֶר֙ כֹּֽה־אָמַ֣ר יְ-הוָ֔ה בְּאֵ֛לֶּה תְּנַגַּ֥ח אֶת־אֲרָ֖ם עַד־כַּלֹּתָֽם</vt:lpstr>
      <vt:lpstr>אחאב רוצה: אמת + טוב מה קורה כשאי-אפשר לקבל גם אמת, וגם טוב? </vt:lpstr>
      <vt:lpstr>אחאב ביקש ממיכיהו (פס' טז):לדבר אלי רק אמת בשם ה'</vt:lpstr>
      <vt:lpstr>אלו שתי מלים בפסוק כג הופיעו כבר בשקף הקודם: כג וְעַתָּ֗ה הִנֵּ֨ה נָתַ֤ן יְ-הוָה֙ ר֣וּחַ שֶׁ֔קֶר בְּפִ֖י כָּל־נְבִיאֶ֣יךָ אֵ֑לֶּה   וַֽי-הוָ֔ה דִּבֶּ֥ר עָלֶ֖יךָ רָעָֽה</vt:lpstr>
      <vt:lpstr>פס' לא-לז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Shawn-zelig Aster</dc:creator>
  <cp:lastModifiedBy>Shawn-zelig Aster</cp:lastModifiedBy>
  <cp:revision>7</cp:revision>
  <dcterms:created xsi:type="dcterms:W3CDTF">2017-09-06T10:11:18Z</dcterms:created>
  <dcterms:modified xsi:type="dcterms:W3CDTF">2017-09-06T10:38:14Z</dcterms:modified>
</cp:coreProperties>
</file>