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3" r:id="rId3"/>
    <p:sldId id="274" r:id="rId4"/>
    <p:sldId id="285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EB377-2896-4D70-883E-EAEF831F53B4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1F5A-B443-4659-A0B7-7768342318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62000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 smtClean="0">
                <a:latin typeface="Centaur" panose="02030504050205020304" pitchFamily="18" charset="0"/>
                <a:cs typeface="Narkisim" panose="020E0502050101010101" pitchFamily="34" charset="-79"/>
              </a:rPr>
              <a:t>Esther Imagined,</a:t>
            </a:r>
          </a:p>
          <a:p>
            <a:pPr algn="ctr"/>
            <a:r>
              <a:rPr lang="en-US" sz="6000" b="1" dirty="0" smtClean="0">
                <a:latin typeface="Centaur" panose="02030504050205020304" pitchFamily="18" charset="0"/>
                <a:cs typeface="Narkisim" panose="020E0502050101010101" pitchFamily="34" charset="-79"/>
              </a:rPr>
              <a:t>Esther Illustrated</a:t>
            </a:r>
          </a:p>
          <a:p>
            <a:pPr algn="ctr"/>
            <a:endParaRPr lang="en-US" sz="6000" dirty="0" smtClean="0">
              <a:latin typeface="Centaur" panose="020305040502050203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6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Part 1:</a:t>
            </a:r>
          </a:p>
          <a:p>
            <a:pPr algn="ctr"/>
            <a:r>
              <a:rPr lang="en-US" sz="6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The ancient </a:t>
            </a:r>
            <a:r>
              <a:rPr lang="he-IL" sz="6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בית כנסת</a:t>
            </a:r>
            <a:endParaRPr lang="he-IL" sz="6000" dirty="0">
              <a:latin typeface="Centaur" panose="020305040502050203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6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in Dura </a:t>
            </a:r>
            <a:r>
              <a:rPr lang="en-US" sz="6000" dirty="0" err="1" smtClean="0">
                <a:latin typeface="Centaur" panose="02030504050205020304" pitchFamily="18" charset="0"/>
                <a:cs typeface="Narkisim" panose="020E0502050101010101" pitchFamily="34" charset="-79"/>
              </a:rPr>
              <a:t>Europos</a:t>
            </a:r>
            <a:endParaRPr lang="he-IL" sz="6000" dirty="0">
              <a:latin typeface="Centaur" panose="020305040502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6460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311" y="0"/>
            <a:ext cx="29973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84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929"/>
            <a:ext cx="9144000" cy="617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8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92"/>
            <a:ext cx="9144000" cy="5965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934838"/>
            <a:ext cx="8839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latin typeface="Centaur" panose="02030504050205020304" pitchFamily="18" charset="0"/>
              </a:rPr>
              <a:t>Another </a:t>
            </a:r>
            <a:r>
              <a:rPr lang="en-US" sz="2400" dirty="0" err="1" smtClean="0">
                <a:latin typeface="Centaur" panose="02030504050205020304" pitchFamily="18" charset="0"/>
              </a:rPr>
              <a:t>Megillat</a:t>
            </a:r>
            <a:r>
              <a:rPr lang="en-US" sz="2400" dirty="0" smtClean="0">
                <a:latin typeface="Centaur" panose="02030504050205020304" pitchFamily="18" charset="0"/>
              </a:rPr>
              <a:t> Esther from early 17</a:t>
            </a:r>
            <a:r>
              <a:rPr lang="en-US" sz="2400" baseline="30000" dirty="0" smtClean="0">
                <a:latin typeface="Centaur" panose="02030504050205020304" pitchFamily="18" charset="0"/>
              </a:rPr>
              <a:t>th</a:t>
            </a:r>
            <a:r>
              <a:rPr lang="en-US" sz="2400" dirty="0" smtClean="0">
                <a:latin typeface="Centaur" panose="02030504050205020304" pitchFamily="18" charset="0"/>
              </a:rPr>
              <a:t> century Italy in the same style</a:t>
            </a:r>
            <a:endParaRPr lang="he-IL" sz="24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722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285" y="304800"/>
            <a:ext cx="6448425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528094"/>
            <a:ext cx="8534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What scene is illustrated here?</a:t>
            </a:r>
          </a:p>
          <a:p>
            <a:r>
              <a:rPr lang="en-US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Where in the </a:t>
            </a:r>
            <a:r>
              <a:rPr lang="en-US" sz="2000" dirty="0" err="1" smtClean="0">
                <a:latin typeface="Centaur" panose="02030504050205020304" pitchFamily="18" charset="0"/>
                <a:cs typeface="Narkisim" panose="020E0502050101010101" pitchFamily="34" charset="-79"/>
              </a:rPr>
              <a:t>Megilla</a:t>
            </a:r>
            <a:r>
              <a:rPr lang="en-US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 would you place this?</a:t>
            </a:r>
          </a:p>
          <a:p>
            <a:r>
              <a:rPr lang="en-US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What do you notice about the dress of the people and the appearance of the </a:t>
            </a:r>
            <a:r>
              <a:rPr lang="he-IL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בית כנסת</a:t>
            </a:r>
            <a:r>
              <a:rPr lang="en-US" sz="20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?</a:t>
            </a:r>
            <a:endParaRPr lang="he-IL" sz="2000" dirty="0">
              <a:latin typeface="Centaur" panose="020305040502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27450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40"/>
            <a:ext cx="9144000" cy="55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75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7" y="0"/>
            <a:ext cx="8687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9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6324600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dirty="0">
                <a:latin typeface="Centaur" panose="02030504050205020304" pitchFamily="18" charset="0"/>
                <a:cs typeface="Narkisim" panose="020E0502050101010101" pitchFamily="34" charset="-79"/>
              </a:rPr>
              <a:t>Part </a:t>
            </a:r>
            <a:r>
              <a:rPr lang="en-US" sz="54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2:</a:t>
            </a:r>
            <a:endParaRPr lang="en-US" sz="5400" dirty="0">
              <a:latin typeface="Centaur" panose="02030504050205020304" pitchFamily="18" charset="0"/>
              <a:cs typeface="Narkisim" panose="020E0502050101010101" pitchFamily="34" charset="-79"/>
            </a:endParaRPr>
          </a:p>
          <a:p>
            <a:pPr algn="ctr"/>
            <a:r>
              <a:rPr lang="en-US" sz="5400" b="1" dirty="0" smtClean="0">
                <a:latin typeface="Centaur" panose="02030504050205020304" pitchFamily="18" charset="0"/>
                <a:cs typeface="Narkisim" panose="020E0502050101010101" pitchFamily="34" charset="-79"/>
              </a:rPr>
              <a:t>Seventeenth Century Europe –</a:t>
            </a:r>
          </a:p>
          <a:p>
            <a:pPr algn="ctr"/>
            <a:r>
              <a:rPr lang="en-US" sz="54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Rembrandt and </a:t>
            </a:r>
            <a:r>
              <a:rPr lang="en-US" sz="5400" dirty="0" err="1" smtClean="0">
                <a:latin typeface="Centaur" panose="02030504050205020304" pitchFamily="18" charset="0"/>
                <a:cs typeface="Narkisim" panose="020E0502050101010101" pitchFamily="34" charset="-79"/>
              </a:rPr>
              <a:t>Gelder</a:t>
            </a:r>
            <a:r>
              <a:rPr lang="en-US" sz="54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,</a:t>
            </a:r>
          </a:p>
          <a:p>
            <a:pPr algn="ctr"/>
            <a:r>
              <a:rPr lang="en-US" sz="5400" dirty="0" smtClean="0">
                <a:latin typeface="Centaur" panose="02030504050205020304" pitchFamily="18" charset="0"/>
                <a:cs typeface="Narkisim" panose="020E0502050101010101" pitchFamily="34" charset="-79"/>
              </a:rPr>
              <a:t>Illustrated </a:t>
            </a:r>
            <a:r>
              <a:rPr lang="en-US" sz="5400" dirty="0" err="1" smtClean="0">
                <a:latin typeface="Centaur" panose="02030504050205020304" pitchFamily="18" charset="0"/>
                <a:cs typeface="Narkisim" panose="020E0502050101010101" pitchFamily="34" charset="-79"/>
              </a:rPr>
              <a:t>Megillot</a:t>
            </a:r>
            <a:endParaRPr lang="he-IL" sz="5400" dirty="0">
              <a:latin typeface="Centaur" panose="02030504050205020304" pitchFamily="18" charset="0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2721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" y="0"/>
            <a:ext cx="899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5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65100"/>
            <a:ext cx="50800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9" y="0"/>
            <a:ext cx="8291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50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41575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Centaur" panose="02030504050205020304" pitchFamily="18" charset="0"/>
              </a:rPr>
              <a:t>17</a:t>
            </a:r>
            <a:r>
              <a:rPr lang="en-US" sz="7200" baseline="30000" dirty="0" smtClean="0">
                <a:latin typeface="Centaur" panose="02030504050205020304" pitchFamily="18" charset="0"/>
              </a:rPr>
              <a:t>th</a:t>
            </a:r>
            <a:r>
              <a:rPr lang="en-US" sz="7200" dirty="0" smtClean="0">
                <a:latin typeface="Centaur" panose="02030504050205020304" pitchFamily="18" charset="0"/>
              </a:rPr>
              <a:t> Century Italy:</a:t>
            </a:r>
            <a:br>
              <a:rPr lang="en-US" sz="7200" dirty="0" smtClean="0">
                <a:latin typeface="Centaur" panose="02030504050205020304" pitchFamily="18" charset="0"/>
              </a:rPr>
            </a:br>
            <a:r>
              <a:rPr lang="en-US" sz="7200" dirty="0" smtClean="0">
                <a:latin typeface="Centaur" panose="02030504050205020304" pitchFamily="18" charset="0"/>
              </a:rPr>
              <a:t>The first illustrated </a:t>
            </a:r>
            <a:r>
              <a:rPr lang="en-US" sz="7200" dirty="0" err="1" smtClean="0">
                <a:latin typeface="Centaur" panose="02030504050205020304" pitchFamily="18" charset="0"/>
              </a:rPr>
              <a:t>Megillot</a:t>
            </a:r>
            <a:endParaRPr lang="he-IL" sz="7200" dirty="0">
              <a:latin typeface="Centaur" panose="020305040502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266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736"/>
            <a:ext cx="9144000" cy="3472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152400"/>
            <a:ext cx="6172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>
                <a:latin typeface="Centaur" panose="02030504050205020304" pitchFamily="18" charset="0"/>
              </a:rPr>
              <a:t>The earliest known illustrated Esther: Ferrara, 1616</a:t>
            </a:r>
          </a:p>
          <a:p>
            <a:r>
              <a:rPr lang="en-US" sz="2000" dirty="0" smtClean="0">
                <a:latin typeface="Centaur" panose="02030504050205020304" pitchFamily="18" charset="0"/>
              </a:rPr>
              <a:t>Written </a:t>
            </a:r>
            <a:r>
              <a:rPr lang="en-US" sz="2000" dirty="0">
                <a:latin typeface="Centaur" panose="02030504050205020304" pitchFamily="18" charset="0"/>
              </a:rPr>
              <a:t>and illustrated by Moshe ben Avraham </a:t>
            </a:r>
            <a:r>
              <a:rPr lang="en-US" sz="2000" dirty="0" err="1" smtClean="0">
                <a:latin typeface="Centaur" panose="02030504050205020304" pitchFamily="18" charset="0"/>
              </a:rPr>
              <a:t>Peshkarol</a:t>
            </a:r>
            <a:endParaRPr lang="en-US" sz="2000" dirty="0" smtClean="0">
              <a:latin typeface="Centaur" panose="02030504050205020304" pitchFamily="18" charset="0"/>
            </a:endParaRPr>
          </a:p>
          <a:p>
            <a:r>
              <a:rPr lang="en-US" sz="2000" dirty="0" smtClean="0">
                <a:latin typeface="Centaur" panose="02030504050205020304" pitchFamily="18" charset="0"/>
              </a:rPr>
              <a:t>In the collections of the National Library in Jerusalem</a:t>
            </a:r>
            <a:endParaRPr lang="he-IL" sz="2000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3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103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17th Century Italy: The first illustrated Megillot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Koller</dc:creator>
  <cp:lastModifiedBy>ajk</cp:lastModifiedBy>
  <cp:revision>6</cp:revision>
  <dcterms:created xsi:type="dcterms:W3CDTF">2014-02-20T14:50:52Z</dcterms:created>
  <dcterms:modified xsi:type="dcterms:W3CDTF">2016-03-07T08:45:12Z</dcterms:modified>
</cp:coreProperties>
</file>